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4"/>
  </p:notesMasterIdLst>
  <p:sldIdLst>
    <p:sldId id="256" r:id="rId2"/>
    <p:sldId id="655" r:id="rId3"/>
    <p:sldId id="648" r:id="rId4"/>
    <p:sldId id="654" r:id="rId5"/>
    <p:sldId id="672" r:id="rId6"/>
    <p:sldId id="714" r:id="rId7"/>
    <p:sldId id="673" r:id="rId8"/>
    <p:sldId id="677" r:id="rId9"/>
    <p:sldId id="675" r:id="rId10"/>
    <p:sldId id="676" r:id="rId11"/>
    <p:sldId id="711" r:id="rId12"/>
    <p:sldId id="710" r:id="rId13"/>
    <p:sldId id="715" r:id="rId14"/>
    <p:sldId id="678" r:id="rId15"/>
    <p:sldId id="679" r:id="rId16"/>
    <p:sldId id="693" r:id="rId17"/>
    <p:sldId id="680" r:id="rId18"/>
    <p:sldId id="681" r:id="rId19"/>
    <p:sldId id="712" r:id="rId20"/>
    <p:sldId id="716" r:id="rId21"/>
    <p:sldId id="682" r:id="rId22"/>
    <p:sldId id="726" r:id="rId23"/>
    <p:sldId id="683" r:id="rId24"/>
    <p:sldId id="684" r:id="rId25"/>
    <p:sldId id="685" r:id="rId26"/>
    <p:sldId id="686" r:id="rId27"/>
    <p:sldId id="717" r:id="rId28"/>
    <p:sldId id="687" r:id="rId29"/>
    <p:sldId id="718" r:id="rId30"/>
    <p:sldId id="694" r:id="rId31"/>
    <p:sldId id="688" r:id="rId32"/>
    <p:sldId id="689" r:id="rId33"/>
    <p:sldId id="690" r:id="rId34"/>
    <p:sldId id="692" r:id="rId35"/>
    <p:sldId id="691" r:id="rId36"/>
    <p:sldId id="719" r:id="rId37"/>
    <p:sldId id="721" r:id="rId38"/>
    <p:sldId id="720" r:id="rId39"/>
    <p:sldId id="695" r:id="rId40"/>
    <p:sldId id="696" r:id="rId41"/>
    <p:sldId id="727" r:id="rId42"/>
    <p:sldId id="697" r:id="rId43"/>
    <p:sldId id="698" r:id="rId44"/>
    <p:sldId id="713" r:id="rId45"/>
    <p:sldId id="699" r:id="rId46"/>
    <p:sldId id="728" r:id="rId47"/>
    <p:sldId id="708" r:id="rId48"/>
    <p:sldId id="700" r:id="rId49"/>
    <p:sldId id="701" r:id="rId50"/>
    <p:sldId id="702" r:id="rId51"/>
    <p:sldId id="703" r:id="rId52"/>
    <p:sldId id="729" r:id="rId53"/>
    <p:sldId id="704" r:id="rId54"/>
    <p:sldId id="705" r:id="rId55"/>
    <p:sldId id="706" r:id="rId56"/>
    <p:sldId id="709" r:id="rId57"/>
    <p:sldId id="707" r:id="rId58"/>
    <p:sldId id="671" r:id="rId59"/>
    <p:sldId id="656" r:id="rId60"/>
    <p:sldId id="658" r:id="rId61"/>
    <p:sldId id="649" r:id="rId62"/>
    <p:sldId id="722" r:id="rId63"/>
    <p:sldId id="723" r:id="rId64"/>
    <p:sldId id="724" r:id="rId65"/>
    <p:sldId id="725" r:id="rId66"/>
    <p:sldId id="478" r:id="rId67"/>
    <p:sldId id="480" r:id="rId68"/>
    <p:sldId id="479" r:id="rId69"/>
    <p:sldId id="438" r:id="rId70"/>
    <p:sldId id="662" r:id="rId71"/>
    <p:sldId id="663" r:id="rId72"/>
    <p:sldId id="664" r:id="rId73"/>
    <p:sldId id="665" r:id="rId74"/>
    <p:sldId id="666" r:id="rId75"/>
    <p:sldId id="667" r:id="rId76"/>
    <p:sldId id="668" r:id="rId77"/>
    <p:sldId id="669" r:id="rId78"/>
    <p:sldId id="670" r:id="rId79"/>
    <p:sldId id="659" r:id="rId80"/>
    <p:sldId id="660" r:id="rId81"/>
    <p:sldId id="661" r:id="rId82"/>
    <p:sldId id="674" r:id="rId8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00"/>
    <a:srgbClr val="FF3300"/>
    <a:srgbClr val="00FF00"/>
    <a:srgbClr val="6600CC"/>
    <a:srgbClr val="EBFEE4"/>
    <a:srgbClr val="3333CC"/>
    <a:srgbClr val="33CC33"/>
    <a:srgbClr val="FEFFE3"/>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484" autoAdjust="0"/>
    <p:restoredTop sz="94660"/>
  </p:normalViewPr>
  <p:slideViewPr>
    <p:cSldViewPr>
      <p:cViewPr varScale="1">
        <p:scale>
          <a:sx n="100" d="100"/>
          <a:sy n="100" d="100"/>
        </p:scale>
        <p:origin x="-184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6C14730E-A6AA-4A48-A321-5A9E81EBF8F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B5EB155-C579-43E4-9B69-1803368F4475}" type="slidenum">
              <a:rPr lang="en-US" altLang="zh-TW" smtClean="0"/>
              <a:pPr/>
              <a:t>1</a:t>
            </a:fld>
            <a:endParaRPr lang="en-US" altLang="zh-TW"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2C9CE00-0B6B-4BE8-907B-B239CAF9CB24}" type="slidenum">
              <a:rPr lang="en-US" altLang="zh-TW" smtClean="0"/>
              <a:pPr/>
              <a:t>66</a:t>
            </a:fld>
            <a:endParaRPr lang="en-US" altLang="zh-TW"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7A90EA4-9779-4052-B4A9-9CB4C4B2A133}" type="slidenum">
              <a:rPr lang="en-US" altLang="zh-TW" smtClean="0"/>
              <a:pPr/>
              <a:t>67</a:t>
            </a:fld>
            <a:endParaRPr lang="en-US" altLang="zh-TW"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DE82CF3-5047-4E2F-A551-BD4A23613AA4}" type="slidenum">
              <a:rPr lang="en-US" altLang="zh-TW" smtClean="0"/>
              <a:pPr/>
              <a:t>68</a:t>
            </a:fld>
            <a:endParaRPr lang="en-US" altLang="zh-TW"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C1E62F2-E6D0-4166-81DE-0EF19858E31E}" type="slidenum">
              <a:rPr lang="en-US" altLang="zh-TW" smtClean="0"/>
              <a:pPr/>
              <a:t>69</a:t>
            </a:fld>
            <a:endParaRPr lang="en-US" altLang="zh-TW"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zh-TW" alt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zh-TW" alt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zh-TW" alt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zh-TW" alt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zh-TW" alt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zh-TW" alt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zh-TW" alt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zh-TW" alt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zh-TW" alt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zh-TW" alt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zh-TW" alt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zh-TW" alt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zh-TW" alt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zh-TW" alt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zh-TW" alt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zh-TW" alt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zh-TW" altLang="en-US"/>
              <a:t>按一下以編輯母片標題樣式</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zh-TW" altLang="en-US"/>
              <a:t>按一下以編輯母片副標題樣式</a:t>
            </a:r>
          </a:p>
        </p:txBody>
      </p:sp>
      <p:sp>
        <p:nvSpPr>
          <p:cNvPr id="24" name="Rectangle 24"/>
          <p:cNvSpPr>
            <a:spLocks noGrp="1" noChangeArrowheads="1"/>
          </p:cNvSpPr>
          <p:nvPr>
            <p:ph type="dt" sz="quarter" idx="10"/>
          </p:nvPr>
        </p:nvSpPr>
        <p:spPr/>
        <p:txBody>
          <a:bodyPr/>
          <a:lstStyle>
            <a:lvl1pPr>
              <a:defRPr/>
            </a:lvl1pPr>
          </a:lstStyle>
          <a:p>
            <a:pPr>
              <a:defRPr/>
            </a:pPr>
            <a:endParaRPr lang="en-US" altLang="zh-TW"/>
          </a:p>
        </p:txBody>
      </p:sp>
      <p:sp>
        <p:nvSpPr>
          <p:cNvPr id="25" name="Rectangle 25"/>
          <p:cNvSpPr>
            <a:spLocks noGrp="1" noChangeArrowheads="1"/>
          </p:cNvSpPr>
          <p:nvPr>
            <p:ph type="sldNum" sz="quarter" idx="11"/>
          </p:nvPr>
        </p:nvSpPr>
        <p:spPr/>
        <p:txBody>
          <a:bodyPr/>
          <a:lstStyle>
            <a:lvl1pPr>
              <a:defRPr/>
            </a:lvl1pPr>
          </a:lstStyle>
          <a:p>
            <a:pPr>
              <a:defRPr/>
            </a:pPr>
            <a:fld id="{8833E717-2B0B-414C-B187-E4751EAC11F8}" type="slidenum">
              <a:rPr lang="en-US" altLang="zh-TW"/>
              <a:pPr>
                <a:defRPr/>
              </a:pPr>
              <a:t>‹#›</a:t>
            </a:fld>
            <a:endParaRPr lang="en-US" altLang="zh-TW"/>
          </a:p>
        </p:txBody>
      </p:sp>
      <p:sp>
        <p:nvSpPr>
          <p:cNvPr id="26" name="Rectangle 26"/>
          <p:cNvSpPr>
            <a:spLocks noGrp="1" noChangeArrowheads="1"/>
          </p:cNvSpPr>
          <p:nvPr>
            <p:ph type="ftr" sz="quarter" idx="12"/>
          </p:nvPr>
        </p:nvSpPr>
        <p:spPr/>
        <p:txBody>
          <a:bodyPr/>
          <a:lstStyle>
            <a:lvl1pPr>
              <a:defRPr/>
            </a:lvl1pPr>
          </a:lstStyle>
          <a:p>
            <a:pPr>
              <a:defRPr/>
            </a:pPr>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1854C2B8-646E-4FC4-B992-3D7F0ECE0F2D}"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72CF9E8A-5C66-4989-B6DB-8AB7EAC113A6}"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FB6AE275-01AA-4490-9D05-B523DB886E63}"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B2C5B94C-0ABF-47DD-B9B8-FACEAFB73D34}"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ln/>
        </p:spPr>
        <p:txBody>
          <a:bodyPr/>
          <a:lstStyle>
            <a:lvl1pPr>
              <a:defRPr/>
            </a:lvl1pPr>
          </a:lstStyle>
          <a:p>
            <a:pPr>
              <a:defRPr/>
            </a:pPr>
            <a:fld id="{DCECA6AD-285A-472A-8853-C1DD10E12C19}"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26"/>
          <p:cNvSpPr>
            <a:spLocks noGrp="1" noChangeArrowheads="1"/>
          </p:cNvSpPr>
          <p:nvPr>
            <p:ph type="sldNum" sz="quarter" idx="12"/>
          </p:nvPr>
        </p:nvSpPr>
        <p:spPr>
          <a:ln/>
        </p:spPr>
        <p:txBody>
          <a:bodyPr/>
          <a:lstStyle>
            <a:lvl1pPr>
              <a:defRPr/>
            </a:lvl1pPr>
          </a:lstStyle>
          <a:p>
            <a:pPr>
              <a:defRPr/>
            </a:pPr>
            <a:fld id="{74E6DF8C-5CF0-45A6-B829-9A053D128776}"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31FF26FC-8ACC-422E-8217-CE74A47A4BD8}"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75DC9641-2F46-4DC1-B4D3-209DA06FA332}"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ln/>
        </p:spPr>
        <p:txBody>
          <a:bodyPr/>
          <a:lstStyle>
            <a:lvl1pPr>
              <a:defRPr/>
            </a:lvl1pPr>
          </a:lstStyle>
          <a:p>
            <a:pPr>
              <a:defRPr/>
            </a:pPr>
            <a:fld id="{850A56E7-E1B5-4D6F-80C3-77D880D30D64}"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26"/>
          <p:cNvSpPr>
            <a:spLocks noGrp="1" noChangeArrowheads="1"/>
          </p:cNvSpPr>
          <p:nvPr>
            <p:ph type="sldNum" sz="quarter" idx="12"/>
          </p:nvPr>
        </p:nvSpPr>
        <p:spPr>
          <a:ln/>
        </p:spPr>
        <p:txBody>
          <a:bodyPr/>
          <a:lstStyle>
            <a:lvl1pPr>
              <a:defRPr/>
            </a:lvl1pPr>
          </a:lstStyle>
          <a:p>
            <a:pPr>
              <a:defRPr/>
            </a:pPr>
            <a:fld id="{6C655040-1EEC-4155-8255-749DB6297A19}"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zh-TW" alt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zh-TW" alt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zh-TW" altLang="en-US"/>
          </a:p>
        </p:txBody>
      </p:sp>
      <p:grpSp>
        <p:nvGrpSpPr>
          <p:cNvPr id="1028"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zh-TW" altLang="en-US"/>
            </a:p>
          </p:txBody>
        </p:sp>
        <p:grpSp>
          <p:nvGrpSpPr>
            <p:cNvPr id="1042"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zh-TW" alt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zh-TW" alt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zh-TW" alt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zh-TW" alt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zh-TW" alt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zh-TW" altLang="en-US"/>
            </a:p>
          </p:txBody>
        </p:sp>
      </p:grpSp>
      <p:grpSp>
        <p:nvGrpSpPr>
          <p:cNvPr id="1029"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zh-TW" alt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zh-TW" alt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zh-TW" alt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zh-TW" alt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zh-TW" alt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zh-TW" alt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ea typeface="新細明體" pitchFamily="18" charset="-120"/>
              </a:defRPr>
            </a:lvl1pPr>
          </a:lstStyle>
          <a:p>
            <a:pPr>
              <a:defRPr/>
            </a:pPr>
            <a:endParaRPr lang="en-US" altLang="zh-TW"/>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ea typeface="新細明體" pitchFamily="18" charset="-120"/>
              </a:defRPr>
            </a:lvl1pPr>
          </a:lstStyle>
          <a:p>
            <a:pPr>
              <a:defRPr/>
            </a:pPr>
            <a:endParaRPr lang="en-US" altLang="zh-TW"/>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ea typeface="新細明體" pitchFamily="18" charset="-120"/>
              </a:defRPr>
            </a:lvl1pPr>
          </a:lstStyle>
          <a:p>
            <a:pPr>
              <a:defRPr/>
            </a:pPr>
            <a:fld id="{6822A57D-FD17-40E9-B99B-CA409D570172}" type="slidenum">
              <a:rPr lang="en-US" altLang="zh-TW"/>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G:\T-&#21488;&#28771;&#35611;&#23416;%202011\Only%20Love.wav" TargetMode="Externa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0825" y="333375"/>
            <a:ext cx="8713788" cy="1736725"/>
          </a:xfrm>
        </p:spPr>
        <p:txBody>
          <a:bodyPr/>
          <a:lstStyle/>
          <a:p>
            <a:pPr eaLnBrk="1" hangingPunct="1">
              <a:defRPr/>
            </a:pPr>
            <a:r>
              <a:rPr lang="zh-TW" altLang="en-US" dirty="0" smtClean="0">
                <a:solidFill>
                  <a:srgbClr val="FFFF00"/>
                </a:solidFill>
              </a:rPr>
              <a:t>老人常見疾病</a:t>
            </a:r>
            <a:r>
              <a:rPr lang="zh-CN" altLang="en-US" dirty="0" smtClean="0">
                <a:solidFill>
                  <a:srgbClr val="FFFF00"/>
                </a:solidFill>
              </a:rPr>
              <a:t>與</a:t>
            </a:r>
            <a:r>
              <a:rPr lang="zh-TW" altLang="en-US" dirty="0" smtClean="0">
                <a:solidFill>
                  <a:srgbClr val="FFFF00"/>
                </a:solidFill>
              </a:rPr>
              <a:t>用藥管理</a:t>
            </a:r>
            <a:br>
              <a:rPr lang="zh-TW" altLang="en-US" dirty="0" smtClean="0">
                <a:solidFill>
                  <a:srgbClr val="FFFF00"/>
                </a:solidFill>
              </a:rPr>
            </a:br>
            <a:endParaRPr lang="en-US" altLang="zh-TW" sz="3200" dirty="0" smtClean="0"/>
          </a:p>
        </p:txBody>
      </p:sp>
      <p:sp>
        <p:nvSpPr>
          <p:cNvPr id="2051" name="Rectangle 3"/>
          <p:cNvSpPr>
            <a:spLocks noGrp="1" noChangeArrowheads="1"/>
          </p:cNvSpPr>
          <p:nvPr>
            <p:ph type="subTitle" idx="1"/>
          </p:nvPr>
        </p:nvSpPr>
        <p:spPr>
          <a:xfrm>
            <a:off x="971550" y="5072063"/>
            <a:ext cx="7056438" cy="1020762"/>
          </a:xfrm>
        </p:spPr>
        <p:txBody>
          <a:bodyPr/>
          <a:lstStyle/>
          <a:p>
            <a:pPr algn="l" eaLnBrk="1" hangingPunct="1">
              <a:lnSpc>
                <a:spcPct val="90000"/>
              </a:lnSpc>
              <a:defRPr/>
            </a:pPr>
            <a:r>
              <a:rPr lang="zh-CN" altLang="en-US" dirty="0" smtClean="0"/>
              <a:t>                        </a:t>
            </a:r>
            <a:endParaRPr lang="zh-TW" altLang="en-US" sz="2800" dirty="0" smtClean="0"/>
          </a:p>
        </p:txBody>
      </p:sp>
      <p:pic>
        <p:nvPicPr>
          <p:cNvPr id="2058" name="Only Love.wav">
            <a:hlinkClick r:id="" action="ppaction://media"/>
          </p:cNvPr>
          <p:cNvPicPr>
            <a:picLocks noRot="1" noChangeAspect="1" noChangeArrowheads="1"/>
          </p:cNvPicPr>
          <p:nvPr>
            <a:audioFile r:link="rId1"/>
          </p:nvPr>
        </p:nvPicPr>
        <p:blipFill>
          <a:blip r:embed="rId4"/>
          <a:srcRect/>
          <a:stretch>
            <a:fillRect/>
          </a:stretch>
        </p:blipFill>
        <p:spPr bwMode="auto">
          <a:xfrm>
            <a:off x="4932363" y="4149725"/>
            <a:ext cx="304800" cy="304800"/>
          </a:xfrm>
          <a:prstGeom prst="rect">
            <a:avLst/>
          </a:prstGeom>
          <a:noFill/>
          <a:ln w="9525">
            <a:noFill/>
            <a:miter lim="800000"/>
            <a:headEnd/>
            <a:tailEnd/>
          </a:ln>
        </p:spPr>
      </p:pic>
      <p:pic>
        <p:nvPicPr>
          <p:cNvPr id="3077" name="Picture 2" descr="http://pic7.nipic.com/20100519/3351577_090212375300_2.jpg"/>
          <p:cNvPicPr>
            <a:picLocks noChangeAspect="1" noChangeArrowheads="1"/>
          </p:cNvPicPr>
          <p:nvPr/>
        </p:nvPicPr>
        <p:blipFill>
          <a:blip r:embed="rId5"/>
          <a:srcRect/>
          <a:stretch>
            <a:fillRect/>
          </a:stretch>
        </p:blipFill>
        <p:spPr bwMode="auto">
          <a:xfrm>
            <a:off x="642938" y="2071688"/>
            <a:ext cx="3648075" cy="2928937"/>
          </a:xfrm>
          <a:prstGeom prst="rect">
            <a:avLst/>
          </a:prstGeom>
          <a:noFill/>
          <a:ln w="9525">
            <a:noFill/>
            <a:miter lim="800000"/>
            <a:headEnd/>
            <a:tailEnd/>
          </a:ln>
        </p:spPr>
      </p:pic>
      <p:pic>
        <p:nvPicPr>
          <p:cNvPr id="3078" name="Picture 2" descr="导致老年风湿有哪些因素_深圳常安骨科医院"/>
          <p:cNvPicPr>
            <a:picLocks noChangeAspect="1" noChangeArrowheads="1"/>
          </p:cNvPicPr>
          <p:nvPr/>
        </p:nvPicPr>
        <p:blipFill>
          <a:blip r:embed="rId6"/>
          <a:srcRect/>
          <a:stretch>
            <a:fillRect/>
          </a:stretch>
        </p:blipFill>
        <p:spPr bwMode="auto">
          <a:xfrm>
            <a:off x="5643563" y="2143125"/>
            <a:ext cx="2352675" cy="28575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3)">
                                      <p:cBhvr>
                                        <p:cTn id="6" dur="1" fill="hold"/>
                                        <p:tgtEl>
                                          <p:spTgt spid="20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7">
                <p:cTn id="7" repeatCount="indefinite" fill="hold" display="0">
                  <p:stCondLst>
                    <p:cond delay="indefinite"/>
                  </p:stCondLst>
                  <p:endCondLst>
                    <p:cond evt="onPrev" delay="0">
                      <p:tgtEl>
                        <p:sldTgt/>
                      </p:tgtEl>
                    </p:cond>
                    <p:cond evt="onStopAudio" delay="0">
                      <p:tgtEl>
                        <p:sldTgt/>
                      </p:tgtEl>
                    </p:cond>
                  </p:endCondLst>
                </p:cTn>
                <p:tgtEl>
                  <p:spTgt spid="205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a:xfrm>
            <a:off x="2714625" y="142875"/>
            <a:ext cx="3500438" cy="635317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t>治療</a:t>
            </a:r>
            <a:endParaRPr lang="zh-TW" altLang="en-US" dirty="0"/>
          </a:p>
        </p:txBody>
      </p:sp>
      <p:sp>
        <p:nvSpPr>
          <p:cNvPr id="13315" name="內容版面配置區 2"/>
          <p:cNvSpPr>
            <a:spLocks noGrp="1"/>
          </p:cNvSpPr>
          <p:nvPr>
            <p:ph idx="1"/>
          </p:nvPr>
        </p:nvSpPr>
        <p:spPr/>
        <p:txBody>
          <a:bodyPr/>
          <a:lstStyle/>
          <a:p>
            <a:r>
              <a:rPr lang="zh-TW" altLang="en-US" b="1" smtClean="0"/>
              <a:t>口服藥物</a:t>
            </a:r>
            <a:endParaRPr lang="zh-TW" altLang="en-US" smtClean="0"/>
          </a:p>
          <a:p>
            <a:r>
              <a:rPr lang="zh-TW" altLang="en-US" b="1" smtClean="0"/>
              <a:t>定期追蹤</a:t>
            </a:r>
            <a:r>
              <a:rPr lang="en-US" altLang="zh-TW" b="1" smtClean="0"/>
              <a:t>:</a:t>
            </a:r>
            <a:r>
              <a:rPr lang="zh-TW" altLang="en-US" smtClean="0"/>
              <a:t>高血壓病友最好每天量一次。達到目標值之後，可改為一週一次。定期與醫師討論</a:t>
            </a:r>
          </a:p>
          <a:p>
            <a:endParaRPr lang="zh-TW"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t>生活型態的調整</a:t>
            </a:r>
            <a:endParaRPr lang="zh-TW" altLang="en-US" dirty="0"/>
          </a:p>
        </p:txBody>
      </p:sp>
      <p:sp>
        <p:nvSpPr>
          <p:cNvPr id="14339" name="內容版面配置區 2"/>
          <p:cNvSpPr>
            <a:spLocks noGrp="1"/>
          </p:cNvSpPr>
          <p:nvPr>
            <p:ph idx="1"/>
          </p:nvPr>
        </p:nvSpPr>
        <p:spPr/>
        <p:txBody>
          <a:bodyPr/>
          <a:lstStyle/>
          <a:p>
            <a:r>
              <a:rPr lang="zh-TW" altLang="en-US" sz="2800" b="1" smtClean="0"/>
              <a:t>減重 </a:t>
            </a:r>
            <a:r>
              <a:rPr lang="en-US" altLang="zh-TW" sz="2800" b="1" smtClean="0"/>
              <a:t>:</a:t>
            </a:r>
            <a:r>
              <a:rPr lang="zh-TW" altLang="en-US" sz="2800" smtClean="0"/>
              <a:t>每減重</a:t>
            </a:r>
            <a:r>
              <a:rPr lang="en-US" altLang="zh-TW" sz="2800" smtClean="0"/>
              <a:t>10</a:t>
            </a:r>
            <a:r>
              <a:rPr lang="zh-TW" altLang="en-US" sz="2800" smtClean="0"/>
              <a:t>公斤，可降收縮壓</a:t>
            </a:r>
            <a:r>
              <a:rPr lang="en-US" altLang="zh-TW" sz="2800" smtClean="0"/>
              <a:t>5</a:t>
            </a:r>
            <a:r>
              <a:rPr lang="zh-TW" altLang="en-US" sz="2800" smtClean="0"/>
              <a:t>～</a:t>
            </a:r>
            <a:r>
              <a:rPr lang="en-US" altLang="zh-TW" sz="2800" smtClean="0"/>
              <a:t>20 mmHg</a:t>
            </a:r>
            <a:endParaRPr lang="zh-TW" altLang="en-US" sz="2800" smtClean="0"/>
          </a:p>
          <a:p>
            <a:r>
              <a:rPr lang="zh-TW" altLang="en-US" sz="2800" b="1" smtClean="0"/>
              <a:t>控制飲食</a:t>
            </a:r>
            <a:r>
              <a:rPr lang="en-US" altLang="zh-TW" sz="2800" b="1" smtClean="0"/>
              <a:t>:</a:t>
            </a:r>
            <a:r>
              <a:rPr lang="zh-TW" altLang="en-US" sz="2800" smtClean="0"/>
              <a:t>飲食中含大量水果、蔬菜、選用飽和脂肪酸及總脂肪含量少的低脂食物</a:t>
            </a:r>
            <a:r>
              <a:rPr lang="en-US" altLang="zh-TW" sz="2800" smtClean="0"/>
              <a:t>,</a:t>
            </a:r>
            <a:r>
              <a:rPr lang="zh-TW" altLang="en-US" sz="2800" b="1" smtClean="0"/>
              <a:t>飲食少鈉</a:t>
            </a:r>
            <a:endParaRPr lang="zh-TW" altLang="en-US" sz="2800" smtClean="0"/>
          </a:p>
          <a:p>
            <a:r>
              <a:rPr lang="zh-TW" altLang="en-US" sz="2800" b="1" smtClean="0"/>
              <a:t>增加身體活動</a:t>
            </a:r>
            <a:r>
              <a:rPr lang="en-US" altLang="zh-TW" sz="2800" b="1" smtClean="0"/>
              <a:t>:</a:t>
            </a:r>
            <a:r>
              <a:rPr lang="zh-TW" altLang="en-US" sz="2800" smtClean="0"/>
              <a:t>快走，至少每週</a:t>
            </a:r>
            <a:r>
              <a:rPr lang="en-US" altLang="zh-TW" sz="2800" smtClean="0"/>
              <a:t>3</a:t>
            </a:r>
            <a:r>
              <a:rPr lang="zh-TW" altLang="en-US" sz="2800" smtClean="0"/>
              <a:t>天，每天</a:t>
            </a:r>
            <a:r>
              <a:rPr lang="en-US" altLang="zh-TW" sz="2800" smtClean="0"/>
              <a:t>30</a:t>
            </a:r>
            <a:r>
              <a:rPr lang="zh-TW" altLang="en-US" sz="2800" smtClean="0"/>
              <a:t>分鐘以上</a:t>
            </a:r>
            <a:r>
              <a:rPr lang="en-US" altLang="zh-TW" sz="2800" smtClean="0">
                <a:hlinkClick r:id="rId2" action="ppaction://hlinksldjump"/>
              </a:rPr>
              <a:t>(fig1)</a:t>
            </a:r>
            <a:endParaRPr lang="zh-TW" altLang="en-US" sz="2800" smtClean="0"/>
          </a:p>
          <a:p>
            <a:r>
              <a:rPr lang="zh-TW" altLang="en-US" sz="2800" b="1" smtClean="0"/>
              <a:t>控制飲酒量</a:t>
            </a:r>
            <a:r>
              <a:rPr lang="en-US" altLang="zh-TW" sz="2800" b="1" smtClean="0"/>
              <a:t>:</a:t>
            </a:r>
            <a:r>
              <a:rPr lang="zh-TW" altLang="en-US" sz="2800" smtClean="0"/>
              <a:t>男性每天酒精攝取量不超過</a:t>
            </a:r>
            <a:r>
              <a:rPr lang="en-US" altLang="zh-TW" sz="2800" smtClean="0"/>
              <a:t>30cc</a:t>
            </a:r>
            <a:r>
              <a:rPr lang="zh-TW" altLang="en-US" sz="2800" smtClean="0"/>
              <a:t>，體重較輕者或女性，不超過</a:t>
            </a:r>
            <a:r>
              <a:rPr lang="en-US" altLang="zh-TW" sz="2800" smtClean="0"/>
              <a:t>15cc</a:t>
            </a:r>
            <a:r>
              <a:rPr lang="zh-TW" altLang="en-US" sz="280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625" y="357188"/>
            <a:ext cx="8229600" cy="1143000"/>
          </a:xfrm>
        </p:spPr>
        <p:txBody>
          <a:bodyPr/>
          <a:lstStyle/>
          <a:p>
            <a:pPr>
              <a:defRPr/>
            </a:pPr>
            <a:r>
              <a:rPr lang="zh-TW" altLang="en-US" b="1" dirty="0" smtClean="0"/>
              <a:t>健走消耗身體熱量表</a:t>
            </a:r>
            <a:endParaRPr lang="zh-TW" altLang="en-US" dirty="0"/>
          </a:p>
        </p:txBody>
      </p:sp>
      <p:sp>
        <p:nvSpPr>
          <p:cNvPr id="15363" name="內容版面配置區 2"/>
          <p:cNvSpPr>
            <a:spLocks noGrp="1"/>
          </p:cNvSpPr>
          <p:nvPr>
            <p:ph idx="1"/>
          </p:nvPr>
        </p:nvSpPr>
        <p:spPr>
          <a:xfrm>
            <a:off x="428625" y="1571625"/>
            <a:ext cx="8229600" cy="4495800"/>
          </a:xfrm>
        </p:spPr>
        <p:txBody>
          <a:bodyPr/>
          <a:lstStyle/>
          <a:p>
            <a:r>
              <a:rPr lang="zh-TW" altLang="en-US" smtClean="0"/>
              <a:t/>
            </a:r>
            <a:br>
              <a:rPr lang="zh-TW" altLang="en-US" smtClean="0"/>
            </a:br>
            <a:r>
              <a:rPr lang="zh-TW" altLang="en-US" smtClean="0"/>
              <a:t>　             </a:t>
            </a:r>
            <a:r>
              <a:rPr lang="zh-TW" altLang="en-US" sz="1800" smtClean="0"/>
              <a:t>時速</a:t>
            </a:r>
            <a:r>
              <a:rPr lang="en-US" altLang="zh-TW" sz="1800" smtClean="0"/>
              <a:t>(km/hr)/</a:t>
            </a:r>
            <a:r>
              <a:rPr lang="zh-TW" altLang="en-US" sz="1800" smtClean="0"/>
              <a:t>消耗</a:t>
            </a:r>
            <a:r>
              <a:rPr lang="en-US" altLang="zh-TW" sz="1800" smtClean="0"/>
              <a:t>300</a:t>
            </a:r>
            <a:r>
              <a:rPr lang="zh-TW" altLang="en-US" sz="1800" smtClean="0"/>
              <a:t>卡所需時間</a:t>
            </a:r>
            <a:r>
              <a:rPr lang="en-US" altLang="zh-TW" sz="1800" smtClean="0"/>
              <a:t>(min)/</a:t>
            </a:r>
            <a:r>
              <a:rPr lang="zh-TW" altLang="en-US" sz="1800" smtClean="0"/>
              <a:t>每分鐘消耗熱量</a:t>
            </a:r>
            <a:r>
              <a:rPr lang="en-US" altLang="zh-TW" sz="1800" smtClean="0"/>
              <a:t>(</a:t>
            </a:r>
            <a:r>
              <a:rPr lang="zh-TW" altLang="en-US" sz="1800" smtClean="0"/>
              <a:t>卡</a:t>
            </a:r>
            <a:r>
              <a:rPr lang="en-US" altLang="zh-TW" sz="1800" smtClean="0"/>
              <a:t>)</a:t>
            </a:r>
            <a:r>
              <a:rPr lang="en-US" altLang="zh-TW" smtClean="0"/>
              <a:t/>
            </a:r>
            <a:br>
              <a:rPr lang="en-US" altLang="zh-TW" smtClean="0"/>
            </a:br>
            <a:r>
              <a:rPr lang="zh-TW" altLang="en-US" smtClean="0"/>
              <a:t>　蹣跚走　</a:t>
            </a:r>
            <a:r>
              <a:rPr lang="en-US" altLang="zh-TW" smtClean="0"/>
              <a:t>3</a:t>
            </a:r>
            <a:r>
              <a:rPr lang="zh-TW" altLang="en-US" smtClean="0"/>
              <a:t>　　</a:t>
            </a:r>
            <a:r>
              <a:rPr lang="en-US" altLang="zh-TW" smtClean="0"/>
              <a:t>/</a:t>
            </a:r>
            <a:r>
              <a:rPr lang="zh-TW" altLang="en-US" smtClean="0"/>
              <a:t>　</a:t>
            </a:r>
            <a:r>
              <a:rPr lang="en-US" altLang="zh-TW" smtClean="0"/>
              <a:t>110</a:t>
            </a:r>
            <a:r>
              <a:rPr lang="zh-TW" altLang="en-US" smtClean="0"/>
              <a:t>　</a:t>
            </a:r>
            <a:r>
              <a:rPr lang="en-US" altLang="zh-TW" smtClean="0"/>
              <a:t>/</a:t>
            </a:r>
            <a:r>
              <a:rPr lang="zh-TW" altLang="en-US" smtClean="0"/>
              <a:t>　</a:t>
            </a:r>
            <a:r>
              <a:rPr lang="en-US" altLang="zh-TW" smtClean="0"/>
              <a:t>2.7</a:t>
            </a:r>
            <a:br>
              <a:rPr lang="en-US" altLang="zh-TW" smtClean="0"/>
            </a:br>
            <a:r>
              <a:rPr lang="zh-TW" altLang="en-US" smtClean="0"/>
              <a:t>　散步走　</a:t>
            </a:r>
            <a:r>
              <a:rPr lang="en-US" altLang="zh-TW" smtClean="0"/>
              <a:t>3.6</a:t>
            </a:r>
            <a:r>
              <a:rPr lang="zh-TW" altLang="en-US" smtClean="0"/>
              <a:t>　</a:t>
            </a:r>
            <a:r>
              <a:rPr lang="en-US" altLang="zh-TW" smtClean="0"/>
              <a:t>/</a:t>
            </a:r>
            <a:r>
              <a:rPr lang="zh-TW" altLang="en-US" smtClean="0"/>
              <a:t>　</a:t>
            </a:r>
            <a:r>
              <a:rPr lang="en-US" altLang="zh-TW" smtClean="0"/>
              <a:t>100</a:t>
            </a:r>
            <a:r>
              <a:rPr lang="zh-TW" altLang="en-US" smtClean="0"/>
              <a:t>　</a:t>
            </a:r>
            <a:r>
              <a:rPr lang="en-US" altLang="zh-TW" smtClean="0"/>
              <a:t>/</a:t>
            </a:r>
            <a:r>
              <a:rPr lang="zh-TW" altLang="en-US" smtClean="0"/>
              <a:t>　</a:t>
            </a:r>
            <a:r>
              <a:rPr lang="en-US" altLang="zh-TW" smtClean="0"/>
              <a:t>3.0</a:t>
            </a:r>
            <a:br>
              <a:rPr lang="en-US" altLang="zh-TW" smtClean="0"/>
            </a:br>
            <a:r>
              <a:rPr lang="zh-TW" altLang="en-US" smtClean="0"/>
              <a:t>　自然走　</a:t>
            </a:r>
            <a:r>
              <a:rPr lang="en-US" altLang="zh-TW" smtClean="0"/>
              <a:t>4.5</a:t>
            </a:r>
            <a:r>
              <a:rPr lang="zh-TW" altLang="en-US" smtClean="0"/>
              <a:t>　</a:t>
            </a:r>
            <a:r>
              <a:rPr lang="en-US" altLang="zh-TW" smtClean="0"/>
              <a:t>/</a:t>
            </a:r>
            <a:r>
              <a:rPr lang="zh-TW" altLang="en-US" smtClean="0"/>
              <a:t>　 </a:t>
            </a:r>
            <a:r>
              <a:rPr lang="en-US" altLang="zh-TW" smtClean="0"/>
              <a:t>90</a:t>
            </a:r>
            <a:r>
              <a:rPr lang="zh-TW" altLang="en-US" smtClean="0"/>
              <a:t>　</a:t>
            </a:r>
            <a:r>
              <a:rPr lang="en-US" altLang="zh-TW" smtClean="0"/>
              <a:t>/</a:t>
            </a:r>
            <a:r>
              <a:rPr lang="zh-TW" altLang="en-US" smtClean="0"/>
              <a:t>　</a:t>
            </a:r>
            <a:r>
              <a:rPr lang="en-US" altLang="zh-TW" smtClean="0"/>
              <a:t>3.3</a:t>
            </a:r>
            <a:br>
              <a:rPr lang="en-US" altLang="zh-TW" smtClean="0"/>
            </a:br>
            <a:r>
              <a:rPr lang="zh-TW" altLang="en-US" smtClean="0"/>
              <a:t>　健步走　</a:t>
            </a:r>
            <a:r>
              <a:rPr lang="en-US" altLang="zh-TW" smtClean="0"/>
              <a:t>5.4</a:t>
            </a:r>
            <a:r>
              <a:rPr lang="zh-TW" altLang="en-US" smtClean="0"/>
              <a:t>　</a:t>
            </a:r>
            <a:r>
              <a:rPr lang="en-US" altLang="zh-TW" smtClean="0"/>
              <a:t>/</a:t>
            </a:r>
            <a:r>
              <a:rPr lang="zh-TW" altLang="en-US" smtClean="0"/>
              <a:t>　 </a:t>
            </a:r>
            <a:r>
              <a:rPr lang="en-US" altLang="zh-TW" smtClean="0"/>
              <a:t>70</a:t>
            </a:r>
            <a:r>
              <a:rPr lang="zh-TW" altLang="en-US" smtClean="0"/>
              <a:t>　</a:t>
            </a:r>
            <a:r>
              <a:rPr lang="en-US" altLang="zh-TW" smtClean="0"/>
              <a:t>/</a:t>
            </a:r>
            <a:r>
              <a:rPr lang="zh-TW" altLang="en-US" smtClean="0"/>
              <a:t>　</a:t>
            </a:r>
            <a:r>
              <a:rPr lang="en-US" altLang="zh-TW" smtClean="0"/>
              <a:t>4.2</a:t>
            </a:r>
            <a:br>
              <a:rPr lang="en-US" altLang="zh-TW" smtClean="0"/>
            </a:br>
            <a:r>
              <a:rPr lang="zh-TW" altLang="en-US" smtClean="0"/>
              <a:t>　全力走　</a:t>
            </a:r>
            <a:r>
              <a:rPr lang="en-US" altLang="zh-TW" smtClean="0"/>
              <a:t>7.2</a:t>
            </a:r>
            <a:r>
              <a:rPr lang="zh-TW" altLang="en-US" smtClean="0"/>
              <a:t>　</a:t>
            </a:r>
            <a:r>
              <a:rPr lang="en-US" altLang="zh-TW" smtClean="0"/>
              <a:t>/ </a:t>
            </a:r>
            <a:r>
              <a:rPr lang="zh-TW" altLang="en-US" smtClean="0"/>
              <a:t>　</a:t>
            </a:r>
            <a:r>
              <a:rPr lang="en-US" altLang="zh-TW" smtClean="0"/>
              <a:t>38</a:t>
            </a:r>
            <a:r>
              <a:rPr lang="zh-TW" altLang="en-US" smtClean="0"/>
              <a:t>　</a:t>
            </a:r>
            <a:r>
              <a:rPr lang="en-US" altLang="zh-TW" smtClean="0"/>
              <a:t>/</a:t>
            </a:r>
            <a:r>
              <a:rPr lang="zh-TW" altLang="en-US" smtClean="0"/>
              <a:t>　</a:t>
            </a:r>
            <a:r>
              <a:rPr lang="en-US" altLang="zh-TW" smtClean="0"/>
              <a:t>7.9</a:t>
            </a:r>
            <a:endParaRPr lang="zh-TW" altLang="en-US" smtClean="0"/>
          </a:p>
        </p:txBody>
      </p:sp>
      <p:sp>
        <p:nvSpPr>
          <p:cNvPr id="4" name="向左箭號 3">
            <a:hlinkClick r:id="rId2" action="ppaction://hlinksldjump"/>
          </p:cNvPr>
          <p:cNvSpPr/>
          <p:nvPr/>
        </p:nvSpPr>
        <p:spPr>
          <a:xfrm>
            <a:off x="7215188" y="5357813"/>
            <a:ext cx="857250" cy="5000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白內障</a:t>
            </a:r>
            <a:endParaRPr lang="zh-TW" altLang="en-US" dirty="0"/>
          </a:p>
        </p:txBody>
      </p:sp>
      <p:pic>
        <p:nvPicPr>
          <p:cNvPr id="16387" name="Picture 2" descr="http://mag.udn.com/magimages/19/PROJ_ARTICLE/210_1413/f_190438_1.jpg"/>
          <p:cNvPicPr>
            <a:picLocks noChangeAspect="1" noChangeArrowheads="1"/>
          </p:cNvPicPr>
          <p:nvPr/>
        </p:nvPicPr>
        <p:blipFill>
          <a:blip r:embed="rId2"/>
          <a:srcRect/>
          <a:stretch>
            <a:fillRect/>
          </a:stretch>
        </p:blipFill>
        <p:spPr bwMode="auto">
          <a:xfrm>
            <a:off x="1114425" y="1571625"/>
            <a:ext cx="7172325"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85813" y="711200"/>
            <a:ext cx="7813675" cy="407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sharpdaily.tw/images/sharpdaily/640pix/20130222/DA01/DA01_001.jpg"/>
          <p:cNvPicPr>
            <a:picLocks noChangeAspect="1" noChangeArrowheads="1"/>
          </p:cNvPicPr>
          <p:nvPr/>
        </p:nvPicPr>
        <p:blipFill>
          <a:blip r:embed="rId2"/>
          <a:srcRect/>
          <a:stretch>
            <a:fillRect/>
          </a:stretch>
        </p:blipFill>
        <p:spPr bwMode="auto">
          <a:xfrm>
            <a:off x="500063" y="642938"/>
            <a:ext cx="8215312" cy="4767262"/>
          </a:xfrm>
          <a:prstGeom prst="rect">
            <a:avLst/>
          </a:prstGeom>
          <a:noFill/>
          <a:ln w="9525">
            <a:noFill/>
            <a:miter lim="800000"/>
            <a:headEnd/>
            <a:tailEnd/>
          </a:ln>
        </p:spPr>
      </p:pic>
      <p:sp>
        <p:nvSpPr>
          <p:cNvPr id="5" name="矩形 4"/>
          <p:cNvSpPr/>
          <p:nvPr/>
        </p:nvSpPr>
        <p:spPr>
          <a:xfrm>
            <a:off x="7715250" y="4357688"/>
            <a:ext cx="857250" cy="785812"/>
          </a:xfrm>
          <a:prstGeom prst="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p:cNvSpPr/>
          <p:nvPr/>
        </p:nvSpPr>
        <p:spPr>
          <a:xfrm>
            <a:off x="714348" y="5500702"/>
            <a:ext cx="8072494" cy="461665"/>
          </a:xfrm>
          <a:prstGeom prst="rect">
            <a:avLst/>
          </a:prstGeom>
        </p:spPr>
        <p:txBody>
          <a:bodyPr wrap="square">
            <a:spAutoFit/>
          </a:bodyPr>
          <a:lstStyle/>
          <a:p>
            <a:pPr algn="ctr"/>
            <a:r>
              <a:rPr lang="zh-TW" altLang="en-US" sz="2400" dirty="0" smtClean="0"/>
              <a:t>過度的紫外線曝曬，會導致眼球內水晶體蛋白質氧化變性</a:t>
            </a:r>
            <a:endParaRPr lang="zh-TW" alt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hl-eyeclinic.com.tw/picture/cat2.jpg"/>
          <p:cNvPicPr>
            <a:picLocks noChangeAspect="1" noChangeArrowheads="1"/>
          </p:cNvPicPr>
          <p:nvPr/>
        </p:nvPicPr>
        <p:blipFill>
          <a:blip r:embed="rId2"/>
          <a:srcRect/>
          <a:stretch>
            <a:fillRect/>
          </a:stretch>
        </p:blipFill>
        <p:spPr bwMode="auto">
          <a:xfrm>
            <a:off x="2000232" y="214290"/>
            <a:ext cx="5534025" cy="5259388"/>
          </a:xfrm>
          <a:prstGeom prst="rect">
            <a:avLst/>
          </a:prstGeom>
          <a:noFill/>
          <a:ln w="9525">
            <a:noFill/>
            <a:miter lim="800000"/>
            <a:headEnd/>
            <a:tailEnd/>
          </a:ln>
        </p:spPr>
      </p:pic>
      <p:sp>
        <p:nvSpPr>
          <p:cNvPr id="3" name="矩形 2"/>
          <p:cNvSpPr/>
          <p:nvPr/>
        </p:nvSpPr>
        <p:spPr>
          <a:xfrm>
            <a:off x="2000232" y="5572140"/>
            <a:ext cx="5634876" cy="461665"/>
          </a:xfrm>
          <a:prstGeom prst="rect">
            <a:avLst/>
          </a:prstGeom>
        </p:spPr>
        <p:txBody>
          <a:bodyPr wrap="none">
            <a:spAutoFit/>
          </a:bodyPr>
          <a:lstStyle/>
          <a:p>
            <a:r>
              <a:rPr lang="zh-TW" altLang="en-US" sz="2400" dirty="0" smtClean="0"/>
              <a:t>所謂人老</a:t>
            </a:r>
            <a:r>
              <a:rPr lang="en-US" altLang="zh-TW" sz="2400" dirty="0" smtClean="0"/>
              <a:t>"</a:t>
            </a:r>
            <a:r>
              <a:rPr lang="zh-TW" altLang="en-US" sz="2400" dirty="0" smtClean="0"/>
              <a:t>珠</a:t>
            </a:r>
            <a:r>
              <a:rPr lang="en-US" altLang="zh-TW" sz="2400" dirty="0" smtClean="0"/>
              <a:t>"</a:t>
            </a:r>
            <a:r>
              <a:rPr lang="zh-TW" altLang="en-US" sz="2400" dirty="0" smtClean="0"/>
              <a:t>黃。珠，指的就是水晶體。</a:t>
            </a:r>
            <a:endParaRPr lang="zh-TW" alt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http://www.chinatimes.com/newsphoto/2013-10-23/Clipping/656/A46A00_T_02_03.jpg"/>
          <p:cNvPicPr>
            <a:picLocks noGrp="1" noChangeAspect="1" noChangeArrowheads="1"/>
          </p:cNvPicPr>
          <p:nvPr>
            <p:ph idx="1"/>
          </p:nvPr>
        </p:nvPicPr>
        <p:blipFill>
          <a:blip r:embed="rId2"/>
          <a:srcRect/>
          <a:stretch>
            <a:fillRect/>
          </a:stretch>
        </p:blipFill>
        <p:spPr>
          <a:xfrm>
            <a:off x="1214438" y="500063"/>
            <a:ext cx="6937375" cy="5310187"/>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治療</a:t>
            </a:r>
            <a:endParaRPr lang="zh-TW" altLang="en-US" dirty="0"/>
          </a:p>
        </p:txBody>
      </p:sp>
      <p:sp>
        <p:nvSpPr>
          <p:cNvPr id="21507" name="內容版面配置區 2"/>
          <p:cNvSpPr>
            <a:spLocks noGrp="1"/>
          </p:cNvSpPr>
          <p:nvPr>
            <p:ph idx="1"/>
          </p:nvPr>
        </p:nvSpPr>
        <p:spPr/>
        <p:txBody>
          <a:bodyPr/>
          <a:lstStyle/>
          <a:p>
            <a:r>
              <a:rPr lang="zh-TW" altLang="en-US" smtClean="0"/>
              <a:t>可利用手術方式移除霧化的水晶體，並以人工水晶體替代</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ea typeface="標楷體" pitchFamily="65" charset="-120"/>
              </a:rPr>
              <a:t>老人定義</a:t>
            </a:r>
            <a:endParaRPr lang="zh-TW" altLang="en-US" dirty="0"/>
          </a:p>
        </p:txBody>
      </p:sp>
      <p:sp>
        <p:nvSpPr>
          <p:cNvPr id="4099" name="內容版面配置區 2"/>
          <p:cNvSpPr>
            <a:spLocks noGrp="1"/>
          </p:cNvSpPr>
          <p:nvPr>
            <p:ph idx="1"/>
          </p:nvPr>
        </p:nvSpPr>
        <p:spPr/>
        <p:txBody>
          <a:bodyPr/>
          <a:lstStyle/>
          <a:p>
            <a:pPr>
              <a:defRPr/>
            </a:pPr>
            <a:r>
              <a:rPr lang="zh-TW" altLang="en-US" dirty="0" smtClean="0">
                <a:latin typeface="+mj-ea"/>
                <a:ea typeface="+mj-ea"/>
              </a:rPr>
              <a:t>世界衛生組織</a:t>
            </a:r>
            <a:r>
              <a:rPr lang="en-US" altLang="zh-TW" dirty="0" smtClean="0">
                <a:latin typeface="+mj-ea"/>
                <a:ea typeface="+mj-ea"/>
              </a:rPr>
              <a:t>(WHO)</a:t>
            </a:r>
            <a:r>
              <a:rPr lang="zh-TW" altLang="en-US" dirty="0" smtClean="0">
                <a:latin typeface="+mj-ea"/>
                <a:ea typeface="+mj-ea"/>
              </a:rPr>
              <a:t>：已正式將「滿</a:t>
            </a:r>
            <a:r>
              <a:rPr lang="en-US" altLang="zh-TW" dirty="0" smtClean="0">
                <a:latin typeface="+mj-ea"/>
                <a:ea typeface="+mj-ea"/>
              </a:rPr>
              <a:t>60</a:t>
            </a:r>
            <a:r>
              <a:rPr lang="zh-TW" altLang="en-US" dirty="0" smtClean="0">
                <a:latin typeface="+mj-ea"/>
                <a:ea typeface="+mj-ea"/>
              </a:rPr>
              <a:t>歲以上的人」界定為「老年人」，另再依世界各地各族群之特異性，定出不一定是以</a:t>
            </a:r>
            <a:r>
              <a:rPr lang="en-US" altLang="zh-TW" dirty="0" smtClean="0">
                <a:latin typeface="+mj-ea"/>
                <a:ea typeface="+mj-ea"/>
              </a:rPr>
              <a:t>65</a:t>
            </a:r>
            <a:r>
              <a:rPr lang="zh-TW" altLang="en-US" dirty="0" smtClean="0">
                <a:latin typeface="+mj-ea"/>
                <a:ea typeface="+mj-ea"/>
              </a:rPr>
              <a:t>歲為分界點而較具彈性之「老年期」；大於</a:t>
            </a:r>
            <a:r>
              <a:rPr lang="en-US" altLang="zh-TW" dirty="0" smtClean="0">
                <a:latin typeface="+mj-ea"/>
                <a:ea typeface="+mj-ea"/>
              </a:rPr>
              <a:t>75</a:t>
            </a:r>
            <a:r>
              <a:rPr lang="zh-TW" altLang="en-US" dirty="0" smtClean="0">
                <a:latin typeface="+mj-ea"/>
                <a:ea typeface="+mj-ea"/>
              </a:rPr>
              <a:t>歲則稱為老老人。</a:t>
            </a:r>
            <a:endParaRPr lang="en-US" altLang="zh-TW" dirty="0" smtClean="0">
              <a:latin typeface="+mj-ea"/>
              <a:ea typeface="+mj-ea"/>
            </a:endParaRPr>
          </a:p>
          <a:p>
            <a:pPr>
              <a:defRPr/>
            </a:pPr>
            <a:endParaRPr lang="zh-TW"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選擇符合您需求的人工水晶體"/>
          <p:cNvPicPr>
            <a:picLocks noChangeAspect="1" noChangeArrowheads="1"/>
          </p:cNvPicPr>
          <p:nvPr/>
        </p:nvPicPr>
        <p:blipFill>
          <a:blip r:embed="rId2"/>
          <a:srcRect/>
          <a:stretch>
            <a:fillRect/>
          </a:stretch>
        </p:blipFill>
        <p:spPr bwMode="auto">
          <a:xfrm>
            <a:off x="322263" y="285750"/>
            <a:ext cx="8535987" cy="6219825"/>
          </a:xfrm>
          <a:prstGeom prst="rect">
            <a:avLst/>
          </a:prstGeom>
          <a:noFill/>
          <a:ln w="9525">
            <a:noFill/>
            <a:miter lim="800000"/>
            <a:headEnd/>
            <a:tailEnd/>
          </a:ln>
        </p:spPr>
      </p:pic>
      <p:sp>
        <p:nvSpPr>
          <p:cNvPr id="5" name="矩形 4"/>
          <p:cNvSpPr/>
          <p:nvPr/>
        </p:nvSpPr>
        <p:spPr>
          <a:xfrm>
            <a:off x="428625" y="5857875"/>
            <a:ext cx="8358188" cy="5715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p:cNvSpPr/>
          <p:nvPr/>
        </p:nvSpPr>
        <p:spPr>
          <a:xfrm>
            <a:off x="428625" y="285750"/>
            <a:ext cx="8358188" cy="571500"/>
          </a:xfrm>
          <a:prstGeom prst="rect">
            <a:avLst/>
          </a:prstGeom>
          <a:solidFill>
            <a:schemeClr val="tx2">
              <a:lumMod val="2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心臟病的成因</a:t>
            </a:r>
            <a:endParaRPr lang="zh-TW" altLang="en-US" dirty="0"/>
          </a:p>
        </p:txBody>
      </p:sp>
      <p:pic>
        <p:nvPicPr>
          <p:cNvPr id="23556" name="Picture 2" descr="http://www.shute.kh.edu.tw/%7Ehealthcare/U20030502014/1.jpg"/>
          <p:cNvPicPr>
            <a:picLocks noChangeAspect="1" noChangeArrowheads="1"/>
          </p:cNvPicPr>
          <p:nvPr/>
        </p:nvPicPr>
        <p:blipFill>
          <a:blip r:embed="rId2"/>
          <a:srcRect/>
          <a:stretch>
            <a:fillRect/>
          </a:stretch>
        </p:blipFill>
        <p:spPr bwMode="auto">
          <a:xfrm>
            <a:off x="1571604" y="1502358"/>
            <a:ext cx="6629879" cy="4352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beautyladies.com.tw/bmi.png"/>
          <p:cNvPicPr>
            <a:picLocks noChangeAspect="1" noChangeArrowheads="1"/>
          </p:cNvPicPr>
          <p:nvPr/>
        </p:nvPicPr>
        <p:blipFill>
          <a:blip r:embed="rId2"/>
          <a:srcRect/>
          <a:stretch>
            <a:fillRect/>
          </a:stretch>
        </p:blipFill>
        <p:spPr bwMode="auto">
          <a:xfrm>
            <a:off x="378919" y="1214422"/>
            <a:ext cx="8589371" cy="452438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24579" name="內容版面配置區 2"/>
          <p:cNvSpPr>
            <a:spLocks noGrp="1"/>
          </p:cNvSpPr>
          <p:nvPr>
            <p:ph idx="1"/>
          </p:nvPr>
        </p:nvSpPr>
        <p:spPr/>
        <p:txBody>
          <a:bodyPr/>
          <a:lstStyle/>
          <a:p>
            <a:endParaRPr lang="zh-TW" altLang="en-US" smtClean="0"/>
          </a:p>
        </p:txBody>
      </p:sp>
      <p:pic>
        <p:nvPicPr>
          <p:cNvPr id="24580" name="Picture 2" descr="http://www.jjmt.com.tw/cypher/images/intro1-3.jpg"/>
          <p:cNvPicPr>
            <a:picLocks noChangeAspect="1" noChangeArrowheads="1"/>
          </p:cNvPicPr>
          <p:nvPr/>
        </p:nvPicPr>
        <p:blipFill>
          <a:blip r:embed="rId2"/>
          <a:srcRect/>
          <a:stretch>
            <a:fillRect/>
          </a:stretch>
        </p:blipFill>
        <p:spPr bwMode="auto">
          <a:xfrm>
            <a:off x="642938" y="428625"/>
            <a:ext cx="8091487" cy="557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25603" name="內容版面配置區 2"/>
          <p:cNvSpPr>
            <a:spLocks noGrp="1"/>
          </p:cNvSpPr>
          <p:nvPr>
            <p:ph idx="1"/>
          </p:nvPr>
        </p:nvSpPr>
        <p:spPr/>
        <p:txBody>
          <a:bodyPr/>
          <a:lstStyle/>
          <a:p>
            <a:endParaRPr lang="zh-TW" altLang="en-US" smtClean="0"/>
          </a:p>
        </p:txBody>
      </p:sp>
      <p:pic>
        <p:nvPicPr>
          <p:cNvPr id="25604" name="Picture 2" descr="http://the-sun.on.cc/cnt/news/20100830/photo/0830-00410-030b2.jpg"/>
          <p:cNvPicPr>
            <a:picLocks noChangeAspect="1" noChangeArrowheads="1"/>
          </p:cNvPicPr>
          <p:nvPr/>
        </p:nvPicPr>
        <p:blipFill>
          <a:blip r:embed="rId2"/>
          <a:srcRect/>
          <a:stretch>
            <a:fillRect/>
          </a:stretch>
        </p:blipFill>
        <p:spPr bwMode="auto">
          <a:xfrm>
            <a:off x="571500" y="214313"/>
            <a:ext cx="8072438" cy="6364287"/>
          </a:xfrm>
          <a:prstGeom prst="rect">
            <a:avLst/>
          </a:prstGeom>
          <a:noFill/>
          <a:ln w="9525">
            <a:noFill/>
            <a:miter lim="800000"/>
            <a:headEnd/>
            <a:tailEnd/>
          </a:ln>
        </p:spPr>
      </p:pic>
      <p:sp>
        <p:nvSpPr>
          <p:cNvPr id="5" name="矩形 4"/>
          <p:cNvSpPr/>
          <p:nvPr/>
        </p:nvSpPr>
        <p:spPr>
          <a:xfrm>
            <a:off x="2643188" y="5857875"/>
            <a:ext cx="5572125" cy="3571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26627" name="內容版面配置區 2"/>
          <p:cNvSpPr>
            <a:spLocks noGrp="1"/>
          </p:cNvSpPr>
          <p:nvPr>
            <p:ph idx="1"/>
          </p:nvPr>
        </p:nvSpPr>
        <p:spPr/>
        <p:txBody>
          <a:bodyPr/>
          <a:lstStyle/>
          <a:p>
            <a:endParaRPr lang="zh-TW" altLang="en-US" smtClean="0"/>
          </a:p>
        </p:txBody>
      </p:sp>
      <p:pic>
        <p:nvPicPr>
          <p:cNvPr id="26628" name="Picture 2" descr="http://dl.tzuchi.com.tw/med/car/sites/dl.tzuchi.com.tw.med.car/files/images01/CV01_02.jpg"/>
          <p:cNvPicPr>
            <a:picLocks noChangeAspect="1" noChangeArrowheads="1"/>
          </p:cNvPicPr>
          <p:nvPr/>
        </p:nvPicPr>
        <p:blipFill>
          <a:blip r:embed="rId2"/>
          <a:srcRect/>
          <a:stretch>
            <a:fillRect/>
          </a:stretch>
        </p:blipFill>
        <p:spPr bwMode="auto">
          <a:xfrm>
            <a:off x="1643063" y="285750"/>
            <a:ext cx="6143625" cy="646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27651" name="內容版面配置區 2"/>
          <p:cNvSpPr>
            <a:spLocks noGrp="1"/>
          </p:cNvSpPr>
          <p:nvPr>
            <p:ph idx="1"/>
          </p:nvPr>
        </p:nvSpPr>
        <p:spPr/>
        <p:txBody>
          <a:bodyPr/>
          <a:lstStyle/>
          <a:p>
            <a:endParaRPr lang="zh-TW" altLang="en-US" smtClean="0"/>
          </a:p>
        </p:txBody>
      </p:sp>
      <p:pic>
        <p:nvPicPr>
          <p:cNvPr id="27652" name="Picture 2" descr="http://www.1688best.com/images/coronary-artery-1.jpg"/>
          <p:cNvPicPr>
            <a:picLocks noChangeAspect="1" noChangeArrowheads="1"/>
          </p:cNvPicPr>
          <p:nvPr/>
        </p:nvPicPr>
        <p:blipFill>
          <a:blip r:embed="rId2"/>
          <a:srcRect/>
          <a:stretch>
            <a:fillRect/>
          </a:stretch>
        </p:blipFill>
        <p:spPr bwMode="auto">
          <a:xfrm>
            <a:off x="642938" y="571500"/>
            <a:ext cx="7656512" cy="505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檢查</a:t>
            </a:r>
            <a:endParaRPr lang="zh-TW" altLang="en-US" dirty="0"/>
          </a:p>
        </p:txBody>
      </p:sp>
      <p:sp>
        <p:nvSpPr>
          <p:cNvPr id="28675" name="內容版面配置區 2"/>
          <p:cNvSpPr>
            <a:spLocks noGrp="1"/>
          </p:cNvSpPr>
          <p:nvPr>
            <p:ph idx="1"/>
          </p:nvPr>
        </p:nvSpPr>
        <p:spPr/>
        <p:txBody>
          <a:bodyPr/>
          <a:lstStyle/>
          <a:p>
            <a:pPr>
              <a:buFontTx/>
              <a:buNone/>
            </a:pPr>
            <a:r>
              <a:rPr lang="en-US" altLang="zh-TW" smtClean="0"/>
              <a:t>(1)</a:t>
            </a:r>
            <a:r>
              <a:rPr lang="zh-TW" altLang="en-US" smtClean="0"/>
              <a:t>運動心電圖 </a:t>
            </a:r>
          </a:p>
          <a:p>
            <a:pPr>
              <a:buFontTx/>
              <a:buNone/>
            </a:pPr>
            <a:r>
              <a:rPr lang="en-US" altLang="zh-TW" smtClean="0"/>
              <a:t>(2)24</a:t>
            </a:r>
            <a:r>
              <a:rPr lang="zh-TW" altLang="en-US" smtClean="0"/>
              <a:t>小時心電圖 </a:t>
            </a:r>
          </a:p>
          <a:p>
            <a:pPr>
              <a:buFontTx/>
              <a:buNone/>
            </a:pPr>
            <a:r>
              <a:rPr lang="en-US" altLang="zh-TW" smtClean="0"/>
              <a:t>(3)</a:t>
            </a:r>
            <a:r>
              <a:rPr lang="zh-TW" altLang="en-US" smtClean="0"/>
              <a:t>心臟超音波</a:t>
            </a:r>
            <a:r>
              <a:rPr lang="en-US" altLang="zh-TW" smtClean="0"/>
              <a:t>(stress echo) </a:t>
            </a:r>
            <a:endParaRPr lang="zh-TW" altLang="en-US" smtClean="0"/>
          </a:p>
          <a:p>
            <a:pPr>
              <a:buFontTx/>
              <a:buNone/>
            </a:pPr>
            <a:r>
              <a:rPr lang="en-US" altLang="zh-TW" smtClean="0"/>
              <a:t>(4)</a:t>
            </a:r>
            <a:r>
              <a:rPr lang="zh-TW" altLang="en-US" smtClean="0"/>
              <a:t>核子醫學 </a:t>
            </a:r>
          </a:p>
          <a:p>
            <a:pPr>
              <a:buFontTx/>
              <a:buNone/>
            </a:pPr>
            <a:r>
              <a:rPr lang="en-US" altLang="zh-TW" smtClean="0"/>
              <a:t>(5)</a:t>
            </a:r>
            <a:r>
              <a:rPr lang="zh-TW" altLang="en-US" smtClean="0"/>
              <a:t>心導管檢查 </a:t>
            </a:r>
          </a:p>
          <a:p>
            <a:endParaRPr lang="zh-TW"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link.photo.pchome.com.tw/s08/jc1966/9/134966275418/"/>
          <p:cNvPicPr>
            <a:picLocks noChangeAspect="1" noChangeArrowheads="1"/>
          </p:cNvPicPr>
          <p:nvPr/>
        </p:nvPicPr>
        <p:blipFill>
          <a:blip r:embed="rId2"/>
          <a:srcRect/>
          <a:stretch>
            <a:fillRect/>
          </a:stretch>
        </p:blipFill>
        <p:spPr bwMode="auto">
          <a:xfrm>
            <a:off x="2238375" y="357188"/>
            <a:ext cx="4445000"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治療</a:t>
            </a:r>
            <a:endParaRPr lang="zh-TW" altLang="en-US" dirty="0"/>
          </a:p>
        </p:txBody>
      </p:sp>
      <p:sp>
        <p:nvSpPr>
          <p:cNvPr id="30723" name="內容版面配置區 2"/>
          <p:cNvSpPr>
            <a:spLocks noGrp="1"/>
          </p:cNvSpPr>
          <p:nvPr>
            <p:ph idx="1"/>
          </p:nvPr>
        </p:nvSpPr>
        <p:spPr/>
        <p:txBody>
          <a:bodyPr/>
          <a:lstStyle/>
          <a:p>
            <a:pPr>
              <a:buFontTx/>
              <a:buNone/>
            </a:pPr>
            <a:r>
              <a:rPr lang="en-US" altLang="zh-TW" smtClean="0"/>
              <a:t>1.</a:t>
            </a:r>
            <a:r>
              <a:rPr lang="zh-TW" altLang="en-US" smtClean="0"/>
              <a:t>生活習慣的改變：節食</a:t>
            </a:r>
            <a:r>
              <a:rPr lang="en-US" altLang="zh-TW" smtClean="0"/>
              <a:t>(</a:t>
            </a:r>
            <a:r>
              <a:rPr lang="zh-TW" altLang="en-US" smtClean="0"/>
              <a:t>降低脂肪</a:t>
            </a:r>
            <a:r>
              <a:rPr lang="en-US" altLang="zh-TW" smtClean="0"/>
              <a:t>)</a:t>
            </a:r>
            <a:r>
              <a:rPr lang="zh-TW" altLang="en-US" smtClean="0"/>
              <a:t>、戒煙、運動、  壓力 </a:t>
            </a:r>
          </a:p>
          <a:p>
            <a:pPr>
              <a:buFontTx/>
              <a:buNone/>
            </a:pPr>
            <a:r>
              <a:rPr lang="en-US" altLang="zh-TW" smtClean="0"/>
              <a:t>2.</a:t>
            </a:r>
            <a:r>
              <a:rPr lang="zh-TW" altLang="en-US" smtClean="0"/>
              <a:t>藥物的治療： 降血壓、降血糖、降血脂、防血栓、抗心絞痛 </a:t>
            </a:r>
          </a:p>
          <a:p>
            <a:endParaRPr lang="zh-TW" altLang="en-US" smtClean="0"/>
          </a:p>
        </p:txBody>
      </p:sp>
      <p:sp>
        <p:nvSpPr>
          <p:cNvPr id="4" name="向下箭號 3"/>
          <p:cNvSpPr/>
          <p:nvPr/>
        </p:nvSpPr>
        <p:spPr>
          <a:xfrm>
            <a:off x="2071688" y="2286000"/>
            <a:ext cx="142875" cy="2857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0063" y="428625"/>
            <a:ext cx="8204200" cy="571500"/>
          </a:xfrm>
        </p:spPr>
        <p:txBody>
          <a:bodyPr/>
          <a:lstStyle/>
          <a:p>
            <a:pPr>
              <a:defRPr/>
            </a:pPr>
            <a:r>
              <a:rPr lang="en-US" sz="4000" dirty="0" smtClean="0">
                <a:solidFill>
                  <a:srgbClr val="FFFF00"/>
                </a:solidFill>
              </a:rPr>
              <a:t>Healthy Elderly   </a:t>
            </a:r>
            <a:r>
              <a:rPr lang="zh-CN" altLang="en-US" sz="3600" dirty="0" smtClean="0">
                <a:solidFill>
                  <a:srgbClr val="FFFF00"/>
                </a:solidFill>
              </a:rPr>
              <a:t>健康的老人</a:t>
            </a:r>
            <a:endParaRPr lang="en-US" sz="3600" dirty="0" smtClean="0">
              <a:solidFill>
                <a:srgbClr val="FFFF00"/>
              </a:solidFill>
            </a:endParaRPr>
          </a:p>
        </p:txBody>
      </p:sp>
      <p:pic>
        <p:nvPicPr>
          <p:cNvPr id="5123" name="Picture 4" descr="http://pica.nipic.com/2008-01-15/20081151111421_2.jpg"/>
          <p:cNvPicPr>
            <a:picLocks noChangeAspect="1" noChangeArrowheads="1"/>
          </p:cNvPicPr>
          <p:nvPr/>
        </p:nvPicPr>
        <p:blipFill>
          <a:blip r:embed="rId2"/>
          <a:srcRect/>
          <a:stretch>
            <a:fillRect/>
          </a:stretch>
        </p:blipFill>
        <p:spPr bwMode="auto">
          <a:xfrm>
            <a:off x="1225550" y="1428750"/>
            <a:ext cx="6896100" cy="4270375"/>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骨質疏鬆</a:t>
            </a:r>
            <a:endParaRPr lang="zh-TW" altLang="en-US" dirty="0"/>
          </a:p>
        </p:txBody>
      </p:sp>
      <p:pic>
        <p:nvPicPr>
          <p:cNvPr id="31747" name="Picture 2" descr="http://4.blog.xuite.net/4/1/b/4/21369388/blog_2125917/txt/63878303/6.gif"/>
          <p:cNvPicPr>
            <a:picLocks noChangeAspect="1" noChangeArrowheads="1"/>
          </p:cNvPicPr>
          <p:nvPr/>
        </p:nvPicPr>
        <p:blipFill>
          <a:blip r:embed="rId2"/>
          <a:srcRect/>
          <a:stretch>
            <a:fillRect/>
          </a:stretch>
        </p:blipFill>
        <p:spPr bwMode="auto">
          <a:xfrm>
            <a:off x="1857375" y="1357313"/>
            <a:ext cx="5419725"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688best.com/images/bone-osteoporosis.jpg"/>
          <p:cNvPicPr>
            <a:picLocks noChangeAspect="1" noChangeArrowheads="1"/>
          </p:cNvPicPr>
          <p:nvPr/>
        </p:nvPicPr>
        <p:blipFill>
          <a:blip r:embed="rId2"/>
          <a:srcRect/>
          <a:stretch>
            <a:fillRect/>
          </a:stretch>
        </p:blipFill>
        <p:spPr bwMode="auto">
          <a:xfrm>
            <a:off x="885825" y="785813"/>
            <a:ext cx="7543800" cy="471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3.bp.blogspot.com/_AQqgsv1AXyY/TFlOGKizJiI/AAAAAAAAG74/Ma3vaI4aPwc/s1600/08.jpg"/>
          <p:cNvPicPr>
            <a:picLocks noChangeAspect="1" noChangeArrowheads="1"/>
          </p:cNvPicPr>
          <p:nvPr/>
        </p:nvPicPr>
        <p:blipFill>
          <a:blip r:embed="rId2"/>
          <a:srcRect/>
          <a:stretch>
            <a:fillRect/>
          </a:stretch>
        </p:blipFill>
        <p:spPr bwMode="auto">
          <a:xfrm>
            <a:off x="428625" y="500063"/>
            <a:ext cx="8251825" cy="5500687"/>
          </a:xfrm>
          <a:prstGeom prst="rect">
            <a:avLst/>
          </a:prstGeom>
          <a:noFill/>
          <a:ln w="9525">
            <a:noFill/>
            <a:miter lim="800000"/>
            <a:headEnd/>
            <a:tailEnd/>
          </a:ln>
        </p:spPr>
      </p:pic>
      <p:sp>
        <p:nvSpPr>
          <p:cNvPr id="3" name="矩形 2"/>
          <p:cNvSpPr/>
          <p:nvPr/>
        </p:nvSpPr>
        <p:spPr>
          <a:xfrm>
            <a:off x="4572000" y="4714884"/>
            <a:ext cx="3500462" cy="285752"/>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閩南語的「老倒縮」其實正是</a:t>
            </a:r>
            <a:r>
              <a:rPr lang="en-US" altLang="zh-TW" dirty="0" smtClean="0"/>
              <a:t/>
            </a:r>
            <a:br>
              <a:rPr lang="en-US" altLang="zh-TW" dirty="0" smtClean="0"/>
            </a:br>
            <a:r>
              <a:rPr lang="zh-TW" altLang="en-US" dirty="0" smtClean="0"/>
              <a:t>「骨質疏鬆症」在作怪。</a:t>
            </a:r>
            <a:endParaRPr lang="zh-TW" altLang="en-US" dirty="0"/>
          </a:p>
        </p:txBody>
      </p:sp>
      <p:pic>
        <p:nvPicPr>
          <p:cNvPr id="34819" name="Picture 4" descr="http://blog.roodo.com/lily0968864975/8f4495c0.jpg"/>
          <p:cNvPicPr>
            <a:picLocks noChangeAspect="1" noChangeArrowheads="1"/>
          </p:cNvPicPr>
          <p:nvPr/>
        </p:nvPicPr>
        <p:blipFill>
          <a:blip r:embed="rId2"/>
          <a:srcRect/>
          <a:stretch>
            <a:fillRect/>
          </a:stretch>
        </p:blipFill>
        <p:spPr bwMode="auto">
          <a:xfrm>
            <a:off x="1143000" y="1857375"/>
            <a:ext cx="6959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35843" name="內容版面配置區 2"/>
          <p:cNvSpPr>
            <a:spLocks noGrp="1"/>
          </p:cNvSpPr>
          <p:nvPr>
            <p:ph idx="1"/>
          </p:nvPr>
        </p:nvSpPr>
        <p:spPr/>
        <p:txBody>
          <a:bodyPr/>
          <a:lstStyle/>
          <a:p>
            <a:endParaRPr lang="zh-TW" altLang="en-US" smtClean="0"/>
          </a:p>
        </p:txBody>
      </p:sp>
      <p:pic>
        <p:nvPicPr>
          <p:cNvPr id="35844" name="Picture 2" descr="http://www.flvh.gov.tw/upload/HealthInfo/pic2_370_3453746.jpg"/>
          <p:cNvPicPr>
            <a:picLocks noChangeAspect="1" noChangeArrowheads="1"/>
          </p:cNvPicPr>
          <p:nvPr/>
        </p:nvPicPr>
        <p:blipFill>
          <a:blip r:embed="rId2"/>
          <a:srcRect/>
          <a:stretch>
            <a:fillRect/>
          </a:stretch>
        </p:blipFill>
        <p:spPr bwMode="auto">
          <a:xfrm>
            <a:off x="1428750" y="285750"/>
            <a:ext cx="6248400" cy="631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album.udn.com/community/img/PSN_PHOTO/lotos802/f_4121538_1.jpg"/>
          <p:cNvPicPr>
            <a:picLocks noChangeAspect="1" noChangeArrowheads="1"/>
          </p:cNvPicPr>
          <p:nvPr/>
        </p:nvPicPr>
        <p:blipFill>
          <a:blip r:embed="rId2"/>
          <a:srcRect/>
          <a:stretch>
            <a:fillRect/>
          </a:stretch>
        </p:blipFill>
        <p:spPr bwMode="auto">
          <a:xfrm>
            <a:off x="2127250" y="357188"/>
            <a:ext cx="4516438" cy="6421437"/>
          </a:xfrm>
          <a:prstGeom prst="rect">
            <a:avLst/>
          </a:prstGeom>
          <a:noFill/>
          <a:ln w="9525">
            <a:noFill/>
            <a:miter lim="800000"/>
            <a:headEnd/>
            <a:tailEnd/>
          </a:ln>
        </p:spPr>
      </p:pic>
      <p:sp>
        <p:nvSpPr>
          <p:cNvPr id="5" name="矩形 4"/>
          <p:cNvSpPr/>
          <p:nvPr/>
        </p:nvSpPr>
        <p:spPr>
          <a:xfrm>
            <a:off x="2143125" y="6357938"/>
            <a:ext cx="4500563" cy="5000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內容版面配置區 2"/>
          <p:cNvSpPr>
            <a:spLocks noGrp="1"/>
          </p:cNvSpPr>
          <p:nvPr>
            <p:ph idx="1"/>
          </p:nvPr>
        </p:nvSpPr>
        <p:spPr>
          <a:xfrm>
            <a:off x="500063" y="428625"/>
            <a:ext cx="8229600" cy="5429250"/>
          </a:xfrm>
        </p:spPr>
        <p:txBody>
          <a:bodyPr/>
          <a:lstStyle/>
          <a:p>
            <a:pPr>
              <a:buFontTx/>
              <a:buNone/>
            </a:pPr>
            <a:r>
              <a:rPr lang="zh-TW" altLang="en-US" smtClean="0"/>
              <a:t>非藥物治療</a:t>
            </a:r>
            <a:endParaRPr lang="en-US" altLang="zh-TW" smtClean="0"/>
          </a:p>
          <a:p>
            <a:pPr>
              <a:buFontTx/>
              <a:buNone/>
            </a:pPr>
            <a:r>
              <a:rPr lang="zh-TW" altLang="en-US" smtClean="0"/>
              <a:t>一、鈣</a:t>
            </a:r>
            <a:r>
              <a:rPr lang="en-US" altLang="zh-TW" smtClean="0"/>
              <a:t>:</a:t>
            </a:r>
            <a:r>
              <a:rPr lang="zh-TW" altLang="en-US" smtClean="0"/>
              <a:t>對於更年期的婦女每日鈣的補充為</a:t>
            </a:r>
          </a:p>
          <a:p>
            <a:pPr>
              <a:buFontTx/>
              <a:buNone/>
            </a:pPr>
            <a:r>
              <a:rPr lang="en-US" altLang="zh-TW" smtClean="0"/>
              <a:t>500~1000 mg, </a:t>
            </a:r>
            <a:r>
              <a:rPr lang="zh-TW" altLang="en-US" smtClean="0"/>
              <a:t>鈣片的種類與比較</a:t>
            </a:r>
            <a:r>
              <a:rPr lang="en-US" altLang="zh-TW" smtClean="0">
                <a:hlinkClick r:id="rId2" action="ppaction://hlinksldjump"/>
              </a:rPr>
              <a:t>(fig2)</a:t>
            </a:r>
            <a:endParaRPr lang="en-US" altLang="zh-TW" smtClean="0"/>
          </a:p>
          <a:p>
            <a:pPr>
              <a:buFontTx/>
              <a:buNone/>
            </a:pPr>
            <a:r>
              <a:rPr lang="zh-TW" altLang="en-US" smtClean="0"/>
              <a:t>二、維生素</a:t>
            </a:r>
            <a:r>
              <a:rPr lang="en-US" altLang="zh-TW" smtClean="0"/>
              <a:t>D:</a:t>
            </a:r>
            <a:r>
              <a:rPr lang="zh-TW" altLang="en-US" smtClean="0"/>
              <a:t>每天建議劑量則為</a:t>
            </a:r>
            <a:r>
              <a:rPr lang="en-US" altLang="zh-TW" smtClean="0"/>
              <a:t>800 IU</a:t>
            </a:r>
          </a:p>
          <a:p>
            <a:pPr>
              <a:buFontTx/>
              <a:buNone/>
            </a:pPr>
            <a:r>
              <a:rPr lang="zh-TW" altLang="en-US" smtClean="0"/>
              <a:t>三、運動</a:t>
            </a:r>
            <a:r>
              <a:rPr lang="en-US" altLang="zh-TW" smtClean="0"/>
              <a:t>:</a:t>
            </a:r>
            <a:r>
              <a:rPr lang="zh-TW" altLang="en-US" smtClean="0"/>
              <a:t>每週都必須運動三次且</a:t>
            </a:r>
          </a:p>
          <a:p>
            <a:pPr>
              <a:buFontTx/>
              <a:buNone/>
            </a:pPr>
            <a:r>
              <a:rPr lang="zh-TW" altLang="en-US" smtClean="0"/>
              <a:t>每次至少大於</a:t>
            </a:r>
            <a:r>
              <a:rPr lang="en-US" altLang="zh-TW" smtClean="0"/>
              <a:t>30 </a:t>
            </a:r>
            <a:r>
              <a:rPr lang="zh-TW" altLang="en-US" smtClean="0"/>
              <a:t>分鐘以上，運動可以改</a:t>
            </a:r>
          </a:p>
          <a:p>
            <a:pPr>
              <a:buFontTx/>
              <a:buNone/>
            </a:pPr>
            <a:r>
              <a:rPr lang="zh-TW" altLang="en-US" smtClean="0"/>
              <a:t>善骨質密度同時還可以減少髖關節的骨</a:t>
            </a:r>
          </a:p>
          <a:p>
            <a:pPr>
              <a:buFontTx/>
              <a:buNone/>
            </a:pPr>
            <a:r>
              <a:rPr lang="zh-TW" altLang="en-US" smtClean="0"/>
              <a:t>折的機率。</a:t>
            </a:r>
            <a:endParaRPr lang="en-US" altLang="zh-TW" smtClean="0"/>
          </a:p>
          <a:p>
            <a:pPr>
              <a:buFontTx/>
              <a:buNone/>
            </a:pPr>
            <a:r>
              <a:rPr lang="zh-TW" altLang="en-US" smtClean="0"/>
              <a:t>四、戒菸</a:t>
            </a:r>
            <a:r>
              <a:rPr lang="en-US" altLang="zh-TW" smtClean="0"/>
              <a:t>:</a:t>
            </a:r>
            <a:r>
              <a:rPr lang="zh-TW" altLang="en-US" smtClean="0"/>
              <a:t>吸煙會加速骨質的流失</a:t>
            </a:r>
          </a:p>
          <a:p>
            <a:pPr>
              <a:buFontTx/>
              <a:buNone/>
            </a:pPr>
            <a:endParaRPr lang="zh-TW" altLang="en-US" smtClean="0"/>
          </a:p>
          <a:p>
            <a:pPr>
              <a:buFontTx/>
              <a:buNone/>
            </a:pPr>
            <a:endParaRPr lang="en-US" altLang="zh-TW" smtClean="0"/>
          </a:p>
          <a:p>
            <a:pPr>
              <a:buFontTx/>
              <a:buNone/>
            </a:pPr>
            <a:endParaRPr lang="en-US" altLang="zh-TW" smtClean="0"/>
          </a:p>
          <a:p>
            <a:pPr>
              <a:buFontTx/>
              <a:buNone/>
            </a:pPr>
            <a:endParaRPr lang="zh-TW"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常見鈣片的種類與比較</a:t>
            </a:r>
            <a:endParaRPr lang="zh-TW" altLang="en-US" dirty="0"/>
          </a:p>
        </p:txBody>
      </p:sp>
      <p:sp>
        <p:nvSpPr>
          <p:cNvPr id="38915" name="內容版面配置區 2"/>
          <p:cNvSpPr>
            <a:spLocks noGrp="1"/>
          </p:cNvSpPr>
          <p:nvPr>
            <p:ph idx="1"/>
          </p:nvPr>
        </p:nvSpPr>
        <p:spPr/>
        <p:txBody>
          <a:bodyPr/>
          <a:lstStyle/>
          <a:p>
            <a:pPr>
              <a:buFontTx/>
              <a:buNone/>
            </a:pPr>
            <a:r>
              <a:rPr lang="zh-TW" altLang="en-US" smtClean="0"/>
              <a:t>鹽類        每</a:t>
            </a:r>
            <a:r>
              <a:rPr lang="en-US" altLang="zh-TW" smtClean="0"/>
              <a:t>100mg</a:t>
            </a:r>
            <a:r>
              <a:rPr lang="zh-TW" altLang="en-US" smtClean="0"/>
              <a:t>中鈣的含量        溶解度</a:t>
            </a:r>
          </a:p>
          <a:p>
            <a:pPr>
              <a:buFontTx/>
              <a:buNone/>
            </a:pPr>
            <a:r>
              <a:rPr lang="zh-TW" altLang="en-US" smtClean="0"/>
              <a:t>碳酸鈣                </a:t>
            </a:r>
            <a:r>
              <a:rPr lang="en-US" altLang="zh-TW" smtClean="0"/>
              <a:t>40                           </a:t>
            </a:r>
            <a:r>
              <a:rPr lang="zh-TW" altLang="en-US" smtClean="0"/>
              <a:t>不溶</a:t>
            </a:r>
          </a:p>
          <a:p>
            <a:pPr>
              <a:buFontTx/>
              <a:buNone/>
            </a:pPr>
            <a:r>
              <a:rPr lang="zh-TW" altLang="en-US" smtClean="0"/>
              <a:t>磷酸鈣                </a:t>
            </a:r>
            <a:r>
              <a:rPr lang="en-US" altLang="zh-TW" smtClean="0"/>
              <a:t>39                           </a:t>
            </a:r>
            <a:r>
              <a:rPr lang="zh-TW" altLang="en-US" smtClean="0"/>
              <a:t>不溶</a:t>
            </a:r>
          </a:p>
          <a:p>
            <a:pPr>
              <a:buFontTx/>
              <a:buNone/>
            </a:pPr>
            <a:r>
              <a:rPr lang="zh-TW" altLang="en-US" smtClean="0"/>
              <a:t>檸檬酸鈣             </a:t>
            </a:r>
            <a:r>
              <a:rPr lang="en-US" altLang="zh-TW" smtClean="0"/>
              <a:t>21                          </a:t>
            </a:r>
            <a:r>
              <a:rPr lang="zh-TW" altLang="en-US" smtClean="0"/>
              <a:t>可溶</a:t>
            </a:r>
          </a:p>
          <a:p>
            <a:pPr>
              <a:buFontTx/>
              <a:buNone/>
            </a:pPr>
            <a:r>
              <a:rPr lang="zh-TW" altLang="en-US" smtClean="0"/>
              <a:t>乳酸鈣                </a:t>
            </a:r>
            <a:r>
              <a:rPr lang="en-US" altLang="zh-TW" smtClean="0"/>
              <a:t>13                           </a:t>
            </a:r>
            <a:r>
              <a:rPr lang="zh-TW" altLang="en-US" smtClean="0"/>
              <a:t>可溶</a:t>
            </a:r>
          </a:p>
          <a:p>
            <a:pPr>
              <a:buFontTx/>
              <a:buNone/>
            </a:pPr>
            <a:r>
              <a:rPr lang="zh-TW" altLang="en-US" smtClean="0"/>
              <a:t>葡萄酸鈣              </a:t>
            </a:r>
            <a:r>
              <a:rPr lang="en-US" altLang="zh-TW" smtClean="0"/>
              <a:t>9                           </a:t>
            </a:r>
            <a:r>
              <a:rPr lang="zh-TW" altLang="en-US" smtClean="0"/>
              <a:t>可溶</a:t>
            </a:r>
          </a:p>
          <a:p>
            <a:pPr>
              <a:buFontTx/>
              <a:buNone/>
            </a:pPr>
            <a:endParaRPr lang="zh-TW" altLang="en-US" smtClean="0"/>
          </a:p>
        </p:txBody>
      </p:sp>
      <p:sp>
        <p:nvSpPr>
          <p:cNvPr id="4" name="向左箭號 3">
            <a:hlinkClick r:id="rId2" action="ppaction://hlinksldjump"/>
          </p:cNvPr>
          <p:cNvSpPr/>
          <p:nvPr/>
        </p:nvSpPr>
        <p:spPr>
          <a:xfrm>
            <a:off x="7215188" y="5357813"/>
            <a:ext cx="857250" cy="5000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39939" name="內容版面配置區 2"/>
          <p:cNvSpPr>
            <a:spLocks noGrp="1"/>
          </p:cNvSpPr>
          <p:nvPr>
            <p:ph idx="1"/>
          </p:nvPr>
        </p:nvSpPr>
        <p:spPr>
          <a:xfrm>
            <a:off x="428625" y="1285875"/>
            <a:ext cx="8501063" cy="4929188"/>
          </a:xfrm>
        </p:spPr>
        <p:txBody>
          <a:bodyPr/>
          <a:lstStyle/>
          <a:p>
            <a:pPr>
              <a:buFontTx/>
              <a:buNone/>
            </a:pPr>
            <a:r>
              <a:rPr lang="zh-TW" altLang="en-US" smtClean="0"/>
              <a:t>藥物治療</a:t>
            </a:r>
            <a:endParaRPr lang="en-US" altLang="zh-TW" smtClean="0"/>
          </a:p>
          <a:p>
            <a:pPr>
              <a:buFontTx/>
              <a:buNone/>
            </a:pPr>
            <a:r>
              <a:rPr lang="zh-TW" altLang="en-US" smtClean="0"/>
              <a:t>一、</a:t>
            </a:r>
            <a:r>
              <a:rPr lang="en-US" altLang="zh-TW" smtClean="0"/>
              <a:t>Bisphosphonates</a:t>
            </a:r>
          </a:p>
          <a:p>
            <a:pPr>
              <a:buFontTx/>
              <a:buNone/>
            </a:pPr>
            <a:r>
              <a:rPr lang="en-US" smtClean="0"/>
              <a:t>二、</a:t>
            </a:r>
            <a:r>
              <a:rPr lang="en-US" altLang="zh-TW" smtClean="0"/>
              <a:t>Selective estrogen receptor modulators </a:t>
            </a:r>
          </a:p>
          <a:p>
            <a:pPr>
              <a:buFontTx/>
              <a:buNone/>
            </a:pPr>
            <a:r>
              <a:rPr lang="en-US" altLang="zh-TW" smtClean="0"/>
              <a:t>       ( SERM )</a:t>
            </a:r>
          </a:p>
          <a:p>
            <a:pPr>
              <a:buFontTx/>
              <a:buNone/>
            </a:pPr>
            <a:r>
              <a:rPr lang="zh-TW" altLang="en-US" smtClean="0"/>
              <a:t>三、</a:t>
            </a:r>
            <a:r>
              <a:rPr lang="en-US" altLang="zh-TW" smtClean="0"/>
              <a:t>Estrogen/progestin therapy</a:t>
            </a:r>
          </a:p>
          <a:p>
            <a:pPr>
              <a:buFontTx/>
              <a:buNone/>
            </a:pPr>
            <a:r>
              <a:rPr lang="zh-TW" altLang="en-US" smtClean="0"/>
              <a:t>四、</a:t>
            </a:r>
            <a:r>
              <a:rPr lang="en-US" altLang="zh-TW" smtClean="0"/>
              <a:t>Parathyroid hormone</a:t>
            </a:r>
          </a:p>
          <a:p>
            <a:pPr>
              <a:buFontTx/>
              <a:buNone/>
            </a:pPr>
            <a:r>
              <a:rPr lang="zh-TW" altLang="en-US" smtClean="0"/>
              <a:t>五、</a:t>
            </a:r>
            <a:r>
              <a:rPr lang="en-US" altLang="zh-TW" smtClean="0"/>
              <a:t>Calcitonin</a:t>
            </a:r>
          </a:p>
          <a:p>
            <a:pPr>
              <a:buFontTx/>
              <a:buNone/>
            </a:pPr>
            <a:r>
              <a:rPr lang="zh-TW" altLang="en-US" smtClean="0"/>
              <a:t>六、</a:t>
            </a:r>
            <a:r>
              <a:rPr lang="en-US" altLang="zh-TW" smtClean="0"/>
              <a:t>Strontium Ranelate </a:t>
            </a:r>
          </a:p>
          <a:p>
            <a:pPr>
              <a:buFontTx/>
              <a:buNone/>
            </a:pPr>
            <a:endParaRPr lang="en-US" altLang="zh-TW" smtClean="0"/>
          </a:p>
          <a:p>
            <a:pPr>
              <a:buFontTx/>
              <a:buNone/>
            </a:pPr>
            <a:endParaRPr lang="en-US" altLang="zh-TW" smtClean="0"/>
          </a:p>
          <a:p>
            <a:pPr>
              <a:buFontTx/>
              <a:buNone/>
            </a:pPr>
            <a:endParaRPr lang="en-US" altLang="zh-TW" smtClean="0"/>
          </a:p>
          <a:p>
            <a:pPr>
              <a:buFontTx/>
              <a:buNone/>
            </a:pPr>
            <a:endParaRPr lang="en-US" altLang="zh-TW" smtClean="0"/>
          </a:p>
          <a:p>
            <a:pPr>
              <a:buFontTx/>
              <a:buNone/>
            </a:pPr>
            <a:endParaRPr lang="zh-TW"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胃潰瘍</a:t>
            </a:r>
            <a:endParaRPr lang="zh-TW" altLang="en-US" dirty="0"/>
          </a:p>
        </p:txBody>
      </p:sp>
      <p:sp>
        <p:nvSpPr>
          <p:cNvPr id="40963" name="內容版面配置區 2"/>
          <p:cNvSpPr>
            <a:spLocks noGrp="1"/>
          </p:cNvSpPr>
          <p:nvPr>
            <p:ph idx="1"/>
          </p:nvPr>
        </p:nvSpPr>
        <p:spPr/>
        <p:txBody>
          <a:bodyPr/>
          <a:lstStyle/>
          <a:p>
            <a:endParaRPr lang="zh-TW" altLang="en-US" smtClean="0"/>
          </a:p>
        </p:txBody>
      </p:sp>
      <p:pic>
        <p:nvPicPr>
          <p:cNvPr id="40964" name="Picture 2" descr="http://www.kawaichouka.com/assets/ikaiyou1.jpg"/>
          <p:cNvPicPr>
            <a:picLocks noChangeAspect="1" noChangeArrowheads="1"/>
          </p:cNvPicPr>
          <p:nvPr/>
        </p:nvPicPr>
        <p:blipFill>
          <a:blip r:embed="rId2"/>
          <a:srcRect/>
          <a:stretch>
            <a:fillRect/>
          </a:stretch>
        </p:blipFill>
        <p:spPr bwMode="auto">
          <a:xfrm>
            <a:off x="785813" y="3714750"/>
            <a:ext cx="2786062" cy="2759075"/>
          </a:xfrm>
          <a:prstGeom prst="rect">
            <a:avLst/>
          </a:prstGeom>
          <a:noFill/>
          <a:ln w="9525">
            <a:noFill/>
            <a:miter lim="800000"/>
            <a:headEnd/>
            <a:tailEnd/>
          </a:ln>
        </p:spPr>
      </p:pic>
      <p:pic>
        <p:nvPicPr>
          <p:cNvPr id="40965" name="Picture 4" descr="http://jpkc.fimmu.com/bingli/Content/N26/3018.jpg"/>
          <p:cNvPicPr>
            <a:picLocks noChangeAspect="1" noChangeArrowheads="1"/>
          </p:cNvPicPr>
          <p:nvPr/>
        </p:nvPicPr>
        <p:blipFill>
          <a:blip r:embed="rId3"/>
          <a:srcRect/>
          <a:stretch>
            <a:fillRect/>
          </a:stretch>
        </p:blipFill>
        <p:spPr bwMode="auto">
          <a:xfrm>
            <a:off x="4500563" y="2928938"/>
            <a:ext cx="3714750" cy="2663825"/>
          </a:xfrm>
          <a:prstGeom prst="rect">
            <a:avLst/>
          </a:prstGeom>
          <a:noFill/>
          <a:ln w="9525">
            <a:noFill/>
            <a:miter lim="800000"/>
            <a:headEnd/>
            <a:tailEnd/>
          </a:ln>
        </p:spPr>
      </p:pic>
      <p:pic>
        <p:nvPicPr>
          <p:cNvPr id="40966" name="Picture 6" descr="http://www.drright.com.tw/Pt_Ed/Acute_Gastritis/Images/gastric-ulcer.jpg"/>
          <p:cNvPicPr>
            <a:picLocks noChangeAspect="1" noChangeArrowheads="1"/>
          </p:cNvPicPr>
          <p:nvPr/>
        </p:nvPicPr>
        <p:blipFill>
          <a:blip r:embed="rId4"/>
          <a:srcRect/>
          <a:stretch>
            <a:fillRect/>
          </a:stretch>
        </p:blipFill>
        <p:spPr bwMode="auto">
          <a:xfrm>
            <a:off x="428625" y="571500"/>
            <a:ext cx="3019425"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6147" name="內容版面配置區 2"/>
          <p:cNvSpPr>
            <a:spLocks noGrp="1"/>
          </p:cNvSpPr>
          <p:nvPr>
            <p:ph idx="1"/>
          </p:nvPr>
        </p:nvSpPr>
        <p:spPr/>
        <p:txBody>
          <a:bodyPr/>
          <a:lstStyle/>
          <a:p>
            <a:r>
              <a:rPr lang="zh-TW" altLang="en-US" smtClean="0"/>
              <a:t>西方有句諺語</a:t>
            </a:r>
            <a:r>
              <a:rPr lang="en-US" altLang="zh-TW" smtClean="0"/>
              <a:t>:</a:t>
            </a:r>
            <a:r>
              <a:rPr lang="zh-TW" altLang="en-US" smtClean="0">
                <a:latin typeface="新細明體" pitchFamily="18" charset="-120"/>
              </a:rPr>
              <a:t>「</a:t>
            </a:r>
            <a:r>
              <a:rPr lang="zh-TW" altLang="en-US" smtClean="0"/>
              <a:t>如果你年過</a:t>
            </a:r>
            <a:r>
              <a:rPr lang="en-US" altLang="zh-TW" smtClean="0"/>
              <a:t>60,</a:t>
            </a:r>
            <a:r>
              <a:rPr lang="zh-TW" altLang="en-US" smtClean="0"/>
              <a:t>而沒有任何一種病</a:t>
            </a:r>
            <a:r>
              <a:rPr lang="en-US" altLang="zh-TW" smtClean="0"/>
              <a:t>,</a:t>
            </a:r>
            <a:r>
              <a:rPr lang="zh-TW" altLang="en-US" smtClean="0"/>
              <a:t>那你一定是死掉了</a:t>
            </a:r>
            <a:r>
              <a:rPr lang="en-US" altLang="zh-TW" smtClean="0">
                <a:latin typeface="新細明體" pitchFamily="18" charset="-120"/>
              </a:rPr>
              <a:t>｣</a:t>
            </a:r>
            <a:r>
              <a:rPr lang="zh-TW" altLang="en-US" smtClean="0">
                <a:latin typeface="新細明體" pitchFamily="18" charset="-120"/>
              </a:rPr>
              <a:t>。</a:t>
            </a:r>
            <a:endParaRPr lang="zh-TW"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41987" name="內容版面配置區 2"/>
          <p:cNvSpPr>
            <a:spLocks noGrp="1"/>
          </p:cNvSpPr>
          <p:nvPr>
            <p:ph idx="1"/>
          </p:nvPr>
        </p:nvSpPr>
        <p:spPr/>
        <p:txBody>
          <a:bodyPr/>
          <a:lstStyle/>
          <a:p>
            <a:endParaRPr lang="zh-TW" altLang="en-US" dirty="0" smtClean="0"/>
          </a:p>
        </p:txBody>
      </p:sp>
      <p:pic>
        <p:nvPicPr>
          <p:cNvPr id="41988" name="Picture 2" descr="http://www.tsipo.com/news/20090709/002.JPG"/>
          <p:cNvPicPr>
            <a:picLocks noChangeAspect="1" noChangeArrowheads="1"/>
          </p:cNvPicPr>
          <p:nvPr/>
        </p:nvPicPr>
        <p:blipFill>
          <a:blip r:embed="rId2"/>
          <a:srcRect/>
          <a:stretch>
            <a:fillRect/>
          </a:stretch>
        </p:blipFill>
        <p:spPr bwMode="auto">
          <a:xfrm>
            <a:off x="857250" y="428625"/>
            <a:ext cx="781685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www.standard.com.tw/UserFiles/Image12%2895%29.jpg"/>
          <p:cNvPicPr>
            <a:picLocks noChangeAspect="1" noChangeArrowheads="1"/>
          </p:cNvPicPr>
          <p:nvPr/>
        </p:nvPicPr>
        <p:blipFill>
          <a:blip r:embed="rId2"/>
          <a:srcRect/>
          <a:stretch>
            <a:fillRect/>
          </a:stretch>
        </p:blipFill>
        <p:spPr bwMode="auto">
          <a:xfrm>
            <a:off x="285720" y="1714488"/>
            <a:ext cx="8539733" cy="290513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胃潰瘍的症狀</a:t>
            </a:r>
            <a:endParaRPr lang="zh-TW" altLang="en-US" dirty="0"/>
          </a:p>
        </p:txBody>
      </p:sp>
      <p:sp>
        <p:nvSpPr>
          <p:cNvPr id="43011" name="內容版面配置區 2"/>
          <p:cNvSpPr>
            <a:spLocks noGrp="1"/>
          </p:cNvSpPr>
          <p:nvPr>
            <p:ph idx="1"/>
          </p:nvPr>
        </p:nvSpPr>
        <p:spPr/>
        <p:txBody>
          <a:bodyPr/>
          <a:lstStyle/>
          <a:p>
            <a:r>
              <a:rPr lang="zh-TW" altLang="en-US" smtClean="0"/>
              <a:t>潰瘍不一定會有症狀，多數病人是在健康檢查時發現的。可能的症狀為進食時，或是飯後三十分鐘到三小時之間，容易感覺上腹部疼痛、心口灼熱感，有的會噁心、嘔吐、食慾不振、嘔酸水、黑色的糞便等。</a:t>
            </a:r>
          </a:p>
          <a:p>
            <a:endParaRPr lang="zh-TW"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胃潰瘍的預防之道</a:t>
            </a:r>
            <a:endParaRPr lang="zh-TW" altLang="en-US" dirty="0"/>
          </a:p>
        </p:txBody>
      </p:sp>
      <p:sp>
        <p:nvSpPr>
          <p:cNvPr id="44035" name="內容版面配置區 2"/>
          <p:cNvSpPr>
            <a:spLocks noGrp="1"/>
          </p:cNvSpPr>
          <p:nvPr>
            <p:ph idx="1"/>
          </p:nvPr>
        </p:nvSpPr>
        <p:spPr/>
        <p:txBody>
          <a:bodyPr/>
          <a:lstStyle/>
          <a:p>
            <a:r>
              <a:rPr lang="zh-TW" altLang="en-US" sz="2800" smtClean="0"/>
              <a:t>不良的飲食習慣、抽菸、酗酒、長期服藥、精神壓力、情緒不穩都是引發潰瘍的因素。因此，維持生活規律為第一預防之道，飲食規律，切忌暴飲暴食，三餐要定時定量，細嚼慢嚥，睡前不要吃得過飽，刺激性的飲食要有所節制，或者是難以消化的糯米、太油的食物都應適量攝取，可多吃好消化不油膩的清蒸料理。不抽菸、不喝酒、不吃檳榔，含咖啡因的咖啡、茶葉應儘量避免，因抽菸會促進胃液分泌，進而延緩潰瘍癒合的時間。</a:t>
            </a:r>
          </a:p>
          <a:p>
            <a:endParaRPr lang="zh-TW"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治療</a:t>
            </a:r>
            <a:endParaRPr lang="zh-TW" altLang="en-US" dirty="0"/>
          </a:p>
        </p:txBody>
      </p:sp>
      <p:sp>
        <p:nvSpPr>
          <p:cNvPr id="45059" name="內容版面配置區 2"/>
          <p:cNvSpPr>
            <a:spLocks noGrp="1"/>
          </p:cNvSpPr>
          <p:nvPr>
            <p:ph idx="1"/>
          </p:nvPr>
        </p:nvSpPr>
        <p:spPr>
          <a:xfrm>
            <a:off x="457200" y="1600200"/>
            <a:ext cx="8229600" cy="2257425"/>
          </a:xfrm>
        </p:spPr>
        <p:txBody>
          <a:bodyPr/>
          <a:lstStyle/>
          <a:p>
            <a:r>
              <a:rPr lang="zh-TW" altLang="en-US" b="1" smtClean="0"/>
              <a:t>抑制胃酸藥物</a:t>
            </a:r>
            <a:endParaRPr lang="en-US" altLang="zh-TW" b="1" smtClean="0"/>
          </a:p>
          <a:p>
            <a:r>
              <a:rPr lang="zh-TW" altLang="en-US" b="1" smtClean="0"/>
              <a:t>保護胃黏膜的藥物</a:t>
            </a:r>
            <a:endParaRPr lang="en-US" altLang="zh-TW" b="1" smtClean="0"/>
          </a:p>
          <a:p>
            <a:r>
              <a:rPr lang="zh-TW" altLang="en-US" b="1" smtClean="0"/>
              <a:t>抗幽門螺旋桿菌藥物</a:t>
            </a:r>
            <a:endParaRPr lang="zh-TW"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mayfateam.com/images/98101304.jpg"/>
          <p:cNvPicPr>
            <a:picLocks noChangeAspect="1" noChangeArrowheads="1"/>
          </p:cNvPicPr>
          <p:nvPr/>
        </p:nvPicPr>
        <p:blipFill>
          <a:blip r:embed="rId2"/>
          <a:srcRect/>
          <a:stretch>
            <a:fillRect/>
          </a:stretch>
        </p:blipFill>
        <p:spPr bwMode="auto">
          <a:xfrm>
            <a:off x="357158" y="142852"/>
            <a:ext cx="8499644" cy="6434117"/>
          </a:xfrm>
          <a:prstGeom prst="rect">
            <a:avLst/>
          </a:prstGeom>
          <a:noFill/>
          <a:ln w="9525">
            <a:noFill/>
            <a:miter lim="800000"/>
            <a:headEnd/>
            <a:tailEnd/>
          </a:ln>
        </p:spPr>
      </p:pic>
      <p:pic>
        <p:nvPicPr>
          <p:cNvPr id="46086" name="Picture 6" descr="https://lh6.googleusercontent.com/-2ZRyiJFXvRM/TW3Zz9oVb7I/AAAAAAAAABI/Yglc17R4xhM/s1600/00011.jpg"/>
          <p:cNvPicPr>
            <a:picLocks noChangeAspect="1" noChangeArrowheads="1"/>
          </p:cNvPicPr>
          <p:nvPr/>
        </p:nvPicPr>
        <p:blipFill>
          <a:blip r:embed="rId3"/>
          <a:srcRect/>
          <a:stretch>
            <a:fillRect/>
          </a:stretch>
        </p:blipFill>
        <p:spPr bwMode="auto">
          <a:xfrm>
            <a:off x="428596" y="2428868"/>
            <a:ext cx="5438130" cy="3829055"/>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a.blog.xuite.net/a/1/3/8/17421601/blog_1957527/txt/30554193/0.jpg"/>
          <p:cNvPicPr>
            <a:picLocks noChangeAspect="1" noChangeArrowheads="1"/>
          </p:cNvPicPr>
          <p:nvPr/>
        </p:nvPicPr>
        <p:blipFill>
          <a:blip r:embed="rId2"/>
          <a:srcRect/>
          <a:stretch>
            <a:fillRect/>
          </a:stretch>
        </p:blipFill>
        <p:spPr bwMode="auto">
          <a:xfrm>
            <a:off x="642910" y="642918"/>
            <a:ext cx="7958083" cy="519080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uc.udn.com.tw/magimages/19/PROJ_ARTICLE/210_1553/f_224119_1.jpg"/>
          <p:cNvPicPr>
            <a:picLocks noChangeAspect="1" noChangeArrowheads="1"/>
          </p:cNvPicPr>
          <p:nvPr/>
        </p:nvPicPr>
        <p:blipFill>
          <a:blip r:embed="rId2"/>
          <a:srcRect/>
          <a:stretch>
            <a:fillRect/>
          </a:stretch>
        </p:blipFill>
        <p:spPr bwMode="auto">
          <a:xfrm>
            <a:off x="714375" y="428625"/>
            <a:ext cx="7802563"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t>得病了會怎樣？</a:t>
            </a:r>
            <a:endParaRPr lang="zh-TW" altLang="en-US" dirty="0"/>
          </a:p>
        </p:txBody>
      </p:sp>
      <p:sp>
        <p:nvSpPr>
          <p:cNvPr id="48131" name="內容版面配置區 2"/>
          <p:cNvSpPr>
            <a:spLocks noGrp="1"/>
          </p:cNvSpPr>
          <p:nvPr>
            <p:ph idx="1"/>
          </p:nvPr>
        </p:nvSpPr>
        <p:spPr/>
        <p:txBody>
          <a:bodyPr/>
          <a:lstStyle/>
          <a:p>
            <a:pPr>
              <a:buFontTx/>
              <a:buNone/>
            </a:pPr>
            <a:r>
              <a:rPr lang="zh-TW" altLang="en-US" sz="2800" smtClean="0"/>
              <a:t>最常發生退化性關節炎的部位包括手指關節、脊椎及負重關節</a:t>
            </a:r>
            <a:r>
              <a:rPr lang="en-US" altLang="zh-TW" sz="2800" smtClean="0"/>
              <a:t>(</a:t>
            </a:r>
            <a:r>
              <a:rPr lang="zh-TW" altLang="en-US" sz="2800" smtClean="0"/>
              <a:t>例如膝蓋</a:t>
            </a:r>
            <a:r>
              <a:rPr lang="en-US" altLang="zh-TW" sz="2800" smtClean="0"/>
              <a:t>)</a:t>
            </a:r>
            <a:r>
              <a:rPr lang="zh-TW" altLang="en-US" sz="2800" smtClean="0"/>
              <a:t>；而其主要症狀包括：</a:t>
            </a:r>
          </a:p>
          <a:p>
            <a:pPr>
              <a:buFontTx/>
              <a:buNone/>
            </a:pPr>
            <a:r>
              <a:rPr lang="en-US" altLang="zh-TW" sz="2800" smtClean="0"/>
              <a:t>1.</a:t>
            </a:r>
            <a:r>
              <a:rPr lang="zh-TW" altLang="en-US" sz="2800" smtClean="0"/>
              <a:t>早期可以沒有任何症狀</a:t>
            </a:r>
          </a:p>
          <a:p>
            <a:pPr>
              <a:buFontTx/>
              <a:buNone/>
            </a:pPr>
            <a:r>
              <a:rPr lang="en-US" altLang="zh-TW" sz="2800" smtClean="0"/>
              <a:t>2.</a:t>
            </a:r>
            <a:r>
              <a:rPr lang="zh-TW" altLang="en-US" sz="2800" smtClean="0"/>
              <a:t>在關節活動時、活動後，或一段時間完全不活動後會引起關節僵硬或疼痛</a:t>
            </a:r>
          </a:p>
          <a:p>
            <a:pPr>
              <a:buFontTx/>
              <a:buNone/>
            </a:pPr>
            <a:r>
              <a:rPr lang="en-US" altLang="zh-TW" sz="2800" smtClean="0"/>
              <a:t>3.</a:t>
            </a:r>
            <a:r>
              <a:rPr lang="zh-TW" altLang="en-US" sz="2800" smtClean="0"/>
              <a:t>天氣改變前或期間會引起關節疼痛</a:t>
            </a:r>
          </a:p>
          <a:p>
            <a:pPr>
              <a:buFontTx/>
              <a:buNone/>
            </a:pPr>
            <a:r>
              <a:rPr lang="en-US" altLang="zh-TW" sz="2800" smtClean="0"/>
              <a:t>4.</a:t>
            </a:r>
            <a:r>
              <a:rPr lang="zh-TW" altLang="en-US" sz="2800" smtClean="0"/>
              <a:t>關節柔軟度變差、無力感</a:t>
            </a:r>
          </a:p>
          <a:p>
            <a:pPr>
              <a:buFontTx/>
              <a:buNone/>
            </a:pPr>
            <a:r>
              <a:rPr lang="en-US" altLang="zh-TW" sz="2800" smtClean="0"/>
              <a:t>5.</a:t>
            </a:r>
            <a:r>
              <a:rPr lang="zh-TW" altLang="en-US" sz="2800" smtClean="0"/>
              <a:t>關節腫及變形</a:t>
            </a:r>
          </a:p>
          <a:p>
            <a:pPr>
              <a:buFontTx/>
              <a:buNone/>
            </a:pPr>
            <a:r>
              <a:rPr lang="en-US" altLang="zh-TW" sz="2800" smtClean="0"/>
              <a:t>6.</a:t>
            </a:r>
            <a:r>
              <a:rPr lang="zh-TW" altLang="en-US" sz="2800" smtClean="0"/>
              <a:t>嚴重時無法行動 </a:t>
            </a:r>
          </a:p>
          <a:p>
            <a:endParaRPr lang="zh-TW" alt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t>治療方式</a:t>
            </a:r>
            <a:endParaRPr lang="zh-TW" altLang="en-US" dirty="0"/>
          </a:p>
        </p:txBody>
      </p:sp>
      <p:sp>
        <p:nvSpPr>
          <p:cNvPr id="49155" name="內容版面配置區 2"/>
          <p:cNvSpPr>
            <a:spLocks noGrp="1"/>
          </p:cNvSpPr>
          <p:nvPr>
            <p:ph idx="1"/>
          </p:nvPr>
        </p:nvSpPr>
        <p:spPr/>
        <p:txBody>
          <a:bodyPr/>
          <a:lstStyle/>
          <a:p>
            <a:pPr>
              <a:buFontTx/>
              <a:buNone/>
            </a:pPr>
            <a:r>
              <a:rPr lang="en-US" altLang="zh-TW" smtClean="0"/>
              <a:t>1. </a:t>
            </a:r>
            <a:r>
              <a:rPr lang="zh-TW" altLang="en-US" smtClean="0"/>
              <a:t>止痛藥物：口服或外用 </a:t>
            </a:r>
          </a:p>
          <a:p>
            <a:pPr>
              <a:buFontTx/>
              <a:buNone/>
            </a:pPr>
            <a:r>
              <a:rPr lang="en-US" altLang="zh-TW" smtClean="0"/>
              <a:t>2. </a:t>
            </a:r>
            <a:r>
              <a:rPr lang="zh-TW" altLang="en-US" smtClean="0"/>
              <a:t>保養性口服藥物治療：葡萄糖胺、類軟骨質素 </a:t>
            </a:r>
          </a:p>
          <a:p>
            <a:pPr>
              <a:buFontTx/>
              <a:buNone/>
            </a:pPr>
            <a:r>
              <a:rPr lang="en-US" altLang="zh-TW" smtClean="0"/>
              <a:t>3. </a:t>
            </a:r>
            <a:r>
              <a:rPr lang="zh-TW" altLang="en-US" smtClean="0"/>
              <a:t>關節內藥物注射</a:t>
            </a:r>
            <a:r>
              <a:rPr lang="en-US" altLang="zh-TW" smtClean="0"/>
              <a:t>:</a:t>
            </a:r>
            <a:r>
              <a:rPr lang="zh-TW" altLang="en-US" smtClean="0"/>
              <a:t> 玻尿酸</a:t>
            </a:r>
            <a:r>
              <a:rPr lang="en-US" altLang="zh-TW" smtClean="0"/>
              <a:t>,</a:t>
            </a:r>
            <a:r>
              <a:rPr lang="zh-TW" altLang="en-US" smtClean="0"/>
              <a:t> 類固醇</a:t>
            </a:r>
            <a:r>
              <a:rPr lang="en-US" altLang="zh-TW" smtClean="0"/>
              <a:t>,</a:t>
            </a:r>
            <a:r>
              <a:rPr lang="zh-TW" altLang="en-US" smtClean="0"/>
              <a:t> 生長因子</a:t>
            </a:r>
          </a:p>
          <a:p>
            <a:pPr>
              <a:buFontTx/>
              <a:buNone/>
            </a:pPr>
            <a:r>
              <a:rPr lang="en-US" altLang="zh-TW" smtClean="0"/>
              <a:t>4. </a:t>
            </a:r>
            <a:r>
              <a:rPr lang="zh-TW" altLang="en-US" smtClean="0"/>
              <a:t>手術治療：關節整形術、關節置換術 </a:t>
            </a:r>
          </a:p>
          <a:p>
            <a:endParaRPr lang="zh-TW"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7171" name="內容版面配置區 2"/>
          <p:cNvSpPr>
            <a:spLocks noGrp="1"/>
          </p:cNvSpPr>
          <p:nvPr>
            <p:ph idx="1"/>
          </p:nvPr>
        </p:nvSpPr>
        <p:spPr>
          <a:xfrm>
            <a:off x="500063" y="1500188"/>
            <a:ext cx="8229600" cy="4495800"/>
          </a:xfrm>
        </p:spPr>
        <p:txBody>
          <a:bodyPr/>
          <a:lstStyle/>
          <a:p>
            <a:r>
              <a:rPr lang="en-US" altLang="zh-TW" sz="2400" dirty="0" smtClean="0"/>
              <a:t>2007 </a:t>
            </a:r>
            <a:r>
              <a:rPr lang="zh-TW" altLang="en-US" sz="2400" dirty="0" smtClean="0"/>
              <a:t>年「台灣中老年身心社會生活狀況長期追蹤調查」顯示，八成以上（</a:t>
            </a:r>
            <a:r>
              <a:rPr lang="en-US" altLang="zh-TW" sz="2400" dirty="0" smtClean="0"/>
              <a:t>88.7</a:t>
            </a:r>
            <a:r>
              <a:rPr lang="zh-TW" altLang="en-US" sz="2400" dirty="0" smtClean="0"/>
              <a:t>％）老人自述曾經醫師診斷至少有一項慢性病，老年女性自述罹患慢性病的比率高於男性。</a:t>
            </a:r>
          </a:p>
          <a:p>
            <a:r>
              <a:rPr lang="zh-TW" altLang="en-US" sz="2400" dirty="0" smtClean="0"/>
              <a:t>研究發現，長者最常見的慢性病前五項分別為：高血壓</a:t>
            </a:r>
            <a:r>
              <a:rPr lang="en-US" altLang="zh-TW" sz="2400" dirty="0" smtClean="0"/>
              <a:t>(46.67%)</a:t>
            </a:r>
            <a:r>
              <a:rPr lang="zh-TW" altLang="en-US" sz="2400" dirty="0" smtClean="0"/>
              <a:t>、白內障</a:t>
            </a:r>
            <a:r>
              <a:rPr lang="en-US" altLang="zh-TW" sz="2400" dirty="0" smtClean="0"/>
              <a:t>(42.53%)</a:t>
            </a:r>
            <a:r>
              <a:rPr lang="zh-TW" altLang="en-US" sz="2400" dirty="0" smtClean="0"/>
              <a:t>、心臟病</a:t>
            </a:r>
            <a:r>
              <a:rPr lang="en-US" altLang="zh-TW" sz="2400" dirty="0" smtClean="0"/>
              <a:t>(23.90%)</a:t>
            </a:r>
            <a:r>
              <a:rPr lang="zh-TW" altLang="en-US" sz="2400" dirty="0" smtClean="0"/>
              <a:t>、胃潰瘍或胃病</a:t>
            </a:r>
            <a:r>
              <a:rPr lang="en-US" altLang="zh-TW" sz="2400" dirty="0" smtClean="0"/>
              <a:t>(21.17%)</a:t>
            </a:r>
            <a:r>
              <a:rPr lang="zh-TW" altLang="en-US" sz="2400" dirty="0" smtClean="0"/>
              <a:t>、關節炎或風濕症</a:t>
            </a:r>
            <a:r>
              <a:rPr lang="en-US" altLang="zh-TW" sz="2400" dirty="0" smtClean="0"/>
              <a:t>(21.11%)</a:t>
            </a:r>
            <a:r>
              <a:rPr lang="zh-TW" altLang="en-US" sz="2400" dirty="0" smtClean="0"/>
              <a:t>等。以性別比較，高血壓、白內障皆為男、女性之第一、二位外，骨質疏鬆、關節炎或風濕症、心臟病分列女性排序的第三、四、五位；心臟病、胃潰瘍或胃病、糖尿病分佔男性的第三、四、五位。 </a:t>
            </a:r>
          </a:p>
          <a:p>
            <a:endParaRPr lang="zh-TW"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類風濕性關節炎</a:t>
            </a:r>
            <a:endParaRPr lang="zh-TW" altLang="en-US" dirty="0"/>
          </a:p>
        </p:txBody>
      </p:sp>
      <p:sp>
        <p:nvSpPr>
          <p:cNvPr id="50179" name="內容版面配置區 2"/>
          <p:cNvSpPr>
            <a:spLocks noGrp="1"/>
          </p:cNvSpPr>
          <p:nvPr>
            <p:ph idx="1"/>
          </p:nvPr>
        </p:nvSpPr>
        <p:spPr>
          <a:xfrm>
            <a:off x="571500" y="1357313"/>
            <a:ext cx="8229600" cy="4495800"/>
          </a:xfrm>
        </p:spPr>
        <p:txBody>
          <a:bodyPr/>
          <a:lstStyle/>
          <a:p>
            <a:pPr>
              <a:buFontTx/>
              <a:buNone/>
            </a:pPr>
            <a:r>
              <a:rPr lang="zh-TW" altLang="en-US" sz="2800" smtClean="0"/>
              <a:t>是一種慢性發炎性疾病</a:t>
            </a:r>
            <a:endParaRPr lang="en-US" altLang="zh-TW" sz="2800" smtClean="0"/>
          </a:p>
          <a:p>
            <a:pPr>
              <a:buFontTx/>
              <a:buNone/>
            </a:pPr>
            <a:r>
              <a:rPr lang="en-US" altLang="zh-TW" sz="2800" smtClean="0"/>
              <a:t>1.</a:t>
            </a:r>
            <a:r>
              <a:rPr lang="zh-TW" altLang="en-US" sz="2800" smtClean="0"/>
              <a:t>晨間關節僵硬大於一小時， </a:t>
            </a:r>
          </a:p>
          <a:p>
            <a:pPr>
              <a:buFontTx/>
              <a:buNone/>
            </a:pPr>
            <a:r>
              <a:rPr lang="en-US" altLang="zh-TW" sz="2800" smtClean="0"/>
              <a:t>2.</a:t>
            </a:r>
            <a:r>
              <a:rPr lang="zh-TW" altLang="en-US" sz="2800" smtClean="0"/>
              <a:t>同時至少有三個或以上的關節區發炎， </a:t>
            </a:r>
          </a:p>
          <a:p>
            <a:pPr>
              <a:buFontTx/>
              <a:buNone/>
            </a:pPr>
            <a:r>
              <a:rPr lang="en-US" altLang="zh-TW" sz="2800" smtClean="0"/>
              <a:t>3.</a:t>
            </a:r>
            <a:r>
              <a:rPr lang="zh-TW" altLang="en-US" sz="2800" smtClean="0"/>
              <a:t>手部關節炎， </a:t>
            </a:r>
          </a:p>
          <a:p>
            <a:pPr>
              <a:buFontTx/>
              <a:buNone/>
            </a:pPr>
            <a:r>
              <a:rPr lang="en-US" altLang="zh-TW" sz="2800" smtClean="0"/>
              <a:t>4.</a:t>
            </a:r>
            <a:r>
              <a:rPr lang="zh-TW" altLang="en-US" sz="2800" smtClean="0"/>
              <a:t>對稱性關節炎， </a:t>
            </a:r>
          </a:p>
          <a:p>
            <a:pPr>
              <a:buFontTx/>
              <a:buNone/>
            </a:pPr>
            <a:r>
              <a:rPr lang="en-US" altLang="zh-TW" sz="2800" smtClean="0"/>
              <a:t>5.</a:t>
            </a:r>
            <a:r>
              <a:rPr lang="zh-TW" altLang="en-US" sz="2800" smtClean="0"/>
              <a:t>類風濕結節， </a:t>
            </a:r>
          </a:p>
          <a:p>
            <a:pPr>
              <a:buFontTx/>
              <a:buNone/>
            </a:pPr>
            <a:r>
              <a:rPr lang="en-US" altLang="zh-TW" sz="2800" smtClean="0"/>
              <a:t>6.</a:t>
            </a:r>
            <a:r>
              <a:rPr lang="zh-TW" altLang="en-US" sz="2800" smtClean="0"/>
              <a:t>血清中類風濕因子呈陽性， </a:t>
            </a:r>
          </a:p>
          <a:p>
            <a:pPr>
              <a:buFontTx/>
              <a:buNone/>
            </a:pPr>
            <a:r>
              <a:rPr lang="en-US" altLang="zh-TW" sz="2800" smtClean="0"/>
              <a:t>7.</a:t>
            </a:r>
            <a:r>
              <a:rPr lang="zh-TW" altLang="en-US" sz="2800" smtClean="0"/>
              <a:t>Ｘ光有典型的變化。 </a:t>
            </a:r>
          </a:p>
          <a:p>
            <a:r>
              <a:rPr lang="zh-TW" altLang="en-US" sz="2800" smtClean="0"/>
              <a:t>若病人符合七項中的四項即可診斷為此病</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5" descr="http://www.kmuh.org.tw/www/kmcj/data/8607/3385.jpg"/>
          <p:cNvPicPr>
            <a:picLocks noChangeAspect="1" noChangeArrowheads="1"/>
          </p:cNvPicPr>
          <p:nvPr/>
        </p:nvPicPr>
        <p:blipFill>
          <a:blip r:embed="rId2"/>
          <a:srcRect/>
          <a:stretch>
            <a:fillRect/>
          </a:stretch>
        </p:blipFill>
        <p:spPr bwMode="auto">
          <a:xfrm>
            <a:off x="714375" y="857250"/>
            <a:ext cx="7534275" cy="507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4.bp.blogspot.com/_jZ9hAwer_D0/S_1RvVg3kjI/AAAAAAAAKmA/xx9z2qTeC54/s1600/h9991226.jpg"/>
          <p:cNvPicPr>
            <a:picLocks noChangeAspect="1" noChangeArrowheads="1"/>
          </p:cNvPicPr>
          <p:nvPr/>
        </p:nvPicPr>
        <p:blipFill>
          <a:blip r:embed="rId2"/>
          <a:srcRect/>
          <a:stretch>
            <a:fillRect/>
          </a:stretch>
        </p:blipFill>
        <p:spPr bwMode="auto">
          <a:xfrm>
            <a:off x="1028676" y="857232"/>
            <a:ext cx="7448572" cy="485776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b="1" dirty="0" smtClean="0"/>
              <a:t>治療方式</a:t>
            </a:r>
            <a:endParaRPr lang="zh-TW" altLang="en-US" dirty="0"/>
          </a:p>
        </p:txBody>
      </p:sp>
      <p:sp>
        <p:nvSpPr>
          <p:cNvPr id="52227" name="內容版面配置區 2"/>
          <p:cNvSpPr>
            <a:spLocks noGrp="1"/>
          </p:cNvSpPr>
          <p:nvPr>
            <p:ph idx="1"/>
          </p:nvPr>
        </p:nvSpPr>
        <p:spPr>
          <a:xfrm>
            <a:off x="500063" y="1428750"/>
            <a:ext cx="8229600" cy="5000625"/>
          </a:xfrm>
        </p:spPr>
        <p:txBody>
          <a:bodyPr/>
          <a:lstStyle/>
          <a:p>
            <a:pPr indent="19050">
              <a:buFontTx/>
              <a:buNone/>
            </a:pPr>
            <a:r>
              <a:rPr lang="zh-TW" altLang="en-US" smtClean="0"/>
              <a:t>沒有辦法治癒的，</a:t>
            </a:r>
            <a:r>
              <a:rPr lang="zh-TW" altLang="en-US" b="1" smtClean="0"/>
              <a:t>治療</a:t>
            </a:r>
            <a:r>
              <a:rPr lang="zh-TW" altLang="en-US" smtClean="0"/>
              <a:t>的目的是在降低關節的發炎反應與疼痛感、保護關節的功能及防止關節變形等三項大原則。</a:t>
            </a:r>
            <a:endParaRPr lang="en-US" altLang="zh-TW" smtClean="0"/>
          </a:p>
          <a:p>
            <a:pPr indent="19050">
              <a:buFontTx/>
              <a:buNone/>
            </a:pPr>
            <a:r>
              <a:rPr lang="en-US" altLang="zh-TW" smtClean="0"/>
              <a:t>1.</a:t>
            </a:r>
            <a:r>
              <a:rPr lang="zh-TW" altLang="en-US" smtClean="0"/>
              <a:t>疾病修飾抗風濕劑</a:t>
            </a:r>
            <a:endParaRPr lang="en-US" altLang="zh-TW" smtClean="0"/>
          </a:p>
          <a:p>
            <a:pPr indent="19050">
              <a:buFontTx/>
              <a:buNone/>
            </a:pPr>
            <a:r>
              <a:rPr lang="en-US" altLang="zh-TW" smtClean="0"/>
              <a:t>2.</a:t>
            </a:r>
            <a:r>
              <a:rPr lang="zh-TW" altLang="en-US" smtClean="0"/>
              <a:t>類固醇以及非類固醇抗炎劑</a:t>
            </a:r>
            <a:br>
              <a:rPr lang="zh-TW" altLang="en-US" smtClean="0"/>
            </a:br>
            <a:r>
              <a:rPr lang="en-US" altLang="zh-TW" smtClean="0"/>
              <a:t>3. </a:t>
            </a:r>
            <a:r>
              <a:rPr lang="zh-TW" altLang="en-US" smtClean="0"/>
              <a:t>物理治療，關節適當的冷、熱敷</a:t>
            </a:r>
            <a:br>
              <a:rPr lang="zh-TW" altLang="en-US" smtClean="0"/>
            </a:br>
            <a:r>
              <a:rPr lang="en-US" altLang="zh-TW" smtClean="0"/>
              <a:t>4. </a:t>
            </a:r>
            <a:r>
              <a:rPr lang="zh-TW" altLang="en-US" smtClean="0"/>
              <a:t>運動療法及裝具療法</a:t>
            </a:r>
            <a:br>
              <a:rPr lang="zh-TW" altLang="en-US" smtClean="0"/>
            </a:br>
            <a:r>
              <a:rPr lang="en-US" altLang="zh-TW" smtClean="0"/>
              <a:t>5. </a:t>
            </a:r>
            <a:r>
              <a:rPr lang="zh-TW" altLang="en-US" smtClean="0"/>
              <a:t>手術治療：人工關節置換術、肌腱縫合術及關節固定術</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625" y="142875"/>
            <a:ext cx="8229600" cy="1143000"/>
          </a:xfrm>
        </p:spPr>
        <p:txBody>
          <a:bodyPr/>
          <a:lstStyle/>
          <a:p>
            <a:pPr>
              <a:defRPr/>
            </a:pPr>
            <a:r>
              <a:rPr lang="zh-TW" altLang="en-US" dirty="0" smtClean="0"/>
              <a:t>糖尿病</a:t>
            </a:r>
            <a:endParaRPr lang="zh-TW" altLang="en-US" dirty="0"/>
          </a:p>
        </p:txBody>
      </p:sp>
      <p:pic>
        <p:nvPicPr>
          <p:cNvPr id="53251" name="Picture 5" descr="http://www.uho.com.tw/Files/Pics/20110824125000101.jpg"/>
          <p:cNvPicPr>
            <a:picLocks noChangeAspect="1" noChangeArrowheads="1"/>
          </p:cNvPicPr>
          <p:nvPr/>
        </p:nvPicPr>
        <p:blipFill>
          <a:blip r:embed="rId2"/>
          <a:srcRect/>
          <a:stretch>
            <a:fillRect/>
          </a:stretch>
        </p:blipFill>
        <p:spPr bwMode="auto">
          <a:xfrm>
            <a:off x="857250" y="1262063"/>
            <a:ext cx="7570788" cy="5053012"/>
          </a:xfrm>
          <a:prstGeom prst="rect">
            <a:avLst/>
          </a:prstGeom>
          <a:noFill/>
          <a:ln w="9525">
            <a:noFill/>
            <a:miter lim="800000"/>
            <a:headEnd/>
            <a:tailEnd/>
          </a:ln>
        </p:spPr>
      </p:pic>
      <p:sp>
        <p:nvSpPr>
          <p:cNvPr id="4" name="圓角矩形 3"/>
          <p:cNvSpPr/>
          <p:nvPr/>
        </p:nvSpPr>
        <p:spPr>
          <a:xfrm>
            <a:off x="6072198" y="1643050"/>
            <a:ext cx="1928826" cy="285752"/>
          </a:xfrm>
          <a:prstGeom prst="round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54275" name="內容版面配置區 2"/>
          <p:cNvSpPr>
            <a:spLocks noGrp="1"/>
          </p:cNvSpPr>
          <p:nvPr>
            <p:ph idx="1"/>
          </p:nvPr>
        </p:nvSpPr>
        <p:spPr/>
        <p:txBody>
          <a:bodyPr/>
          <a:lstStyle/>
          <a:p>
            <a:r>
              <a:rPr lang="en-US" altLang="zh-TW" smtClean="0"/>
              <a:t>65</a:t>
            </a:r>
            <a:r>
              <a:rPr lang="zh-TW" altLang="en-US" smtClean="0"/>
              <a:t>歲以上人口糖尿病的盛行率約為</a:t>
            </a:r>
            <a:r>
              <a:rPr lang="en-US" altLang="zh-TW" smtClean="0"/>
              <a:t>20%</a:t>
            </a:r>
            <a:r>
              <a:rPr lang="zh-TW" altLang="en-US" smtClean="0"/>
              <a:t>，而且多數老年人根本不知道自己得了糖尿病，因為多數老年糖尿病人發病時沒有症狀，通常是健康檢查或因其他疾病才發現糖尿病。</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55299" name="內容版面配置區 2"/>
          <p:cNvSpPr>
            <a:spLocks noGrp="1"/>
          </p:cNvSpPr>
          <p:nvPr>
            <p:ph idx="1"/>
          </p:nvPr>
        </p:nvSpPr>
        <p:spPr/>
        <p:txBody>
          <a:bodyPr/>
          <a:lstStyle/>
          <a:p>
            <a:r>
              <a:rPr lang="zh-TW" altLang="en-US" b="1" smtClean="0"/>
              <a:t>藥物治療</a:t>
            </a:r>
            <a:r>
              <a:rPr lang="en-US" altLang="zh-TW" b="1" smtClean="0"/>
              <a:t>:</a:t>
            </a:r>
            <a:r>
              <a:rPr lang="zh-TW" altLang="en-US" b="1" smtClean="0"/>
              <a:t> 口服藥</a:t>
            </a:r>
            <a:r>
              <a:rPr lang="en-US" altLang="zh-TW" b="1" smtClean="0"/>
              <a:t>,</a:t>
            </a:r>
            <a:r>
              <a:rPr lang="zh-TW" altLang="en-US" b="1" smtClean="0"/>
              <a:t>胰島素</a:t>
            </a:r>
            <a:endParaRPr lang="en-US" altLang="zh-TW" b="1" smtClean="0"/>
          </a:p>
          <a:p>
            <a:r>
              <a:rPr lang="zh-TW" altLang="en-US" b="1" smtClean="0"/>
              <a:t>飲食治療</a:t>
            </a:r>
            <a:endParaRPr lang="en-US" altLang="zh-TW" b="1" smtClean="0"/>
          </a:p>
          <a:p>
            <a:r>
              <a:rPr lang="zh-TW" altLang="en-US" b="1" smtClean="0"/>
              <a:t>運動治療</a:t>
            </a:r>
            <a:endParaRPr lang="en-US" altLang="zh-TW" b="1" smtClean="0"/>
          </a:p>
          <a:p>
            <a:r>
              <a:rPr lang="zh-TW" altLang="en-US" b="1" smtClean="0"/>
              <a:t>心理治療</a:t>
            </a:r>
            <a:br>
              <a:rPr lang="zh-TW" altLang="en-US" b="1" smtClean="0"/>
            </a:br>
            <a:endParaRPr lang="zh-TW"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5" descr="http://www.uho.com.tw/Files/Pics/20110824125000102.jpg"/>
          <p:cNvPicPr>
            <a:picLocks noChangeAspect="1" noChangeArrowheads="1"/>
          </p:cNvPicPr>
          <p:nvPr/>
        </p:nvPicPr>
        <p:blipFill>
          <a:blip r:embed="rId2"/>
          <a:srcRect/>
          <a:stretch>
            <a:fillRect/>
          </a:stretch>
        </p:blipFill>
        <p:spPr bwMode="auto">
          <a:xfrm>
            <a:off x="500063" y="1000125"/>
            <a:ext cx="83947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台灣老人十大死因</a:t>
            </a:r>
            <a:endParaRPr lang="zh-TW" altLang="en-US" dirty="0"/>
          </a:p>
        </p:txBody>
      </p:sp>
      <p:sp>
        <p:nvSpPr>
          <p:cNvPr id="57347" name="內容版面配置區 2"/>
          <p:cNvSpPr>
            <a:spLocks noGrp="1"/>
          </p:cNvSpPr>
          <p:nvPr>
            <p:ph idx="1"/>
          </p:nvPr>
        </p:nvSpPr>
        <p:spPr>
          <a:xfrm>
            <a:off x="500063" y="1500188"/>
            <a:ext cx="8229600" cy="4972050"/>
          </a:xfrm>
        </p:spPr>
        <p:txBody>
          <a:bodyPr/>
          <a:lstStyle/>
          <a:p>
            <a:pPr>
              <a:buFontTx/>
              <a:buNone/>
            </a:pPr>
            <a:r>
              <a:rPr lang="en-US" altLang="zh-TW" smtClean="0"/>
              <a:t>2001</a:t>
            </a:r>
            <a:r>
              <a:rPr lang="zh-TW" altLang="en-US" smtClean="0"/>
              <a:t>年</a:t>
            </a:r>
          </a:p>
          <a:p>
            <a:r>
              <a:rPr lang="en-US" altLang="zh-TW" sz="2000" smtClean="0"/>
              <a:t>1 </a:t>
            </a:r>
            <a:r>
              <a:rPr lang="zh-TW" altLang="en-US" sz="2000" smtClean="0"/>
              <a:t>惡性腫瘤惡性腫瘤惡性腫瘤</a:t>
            </a:r>
          </a:p>
          <a:p>
            <a:r>
              <a:rPr lang="en-US" altLang="zh-TW" sz="2000" smtClean="0"/>
              <a:t>2 </a:t>
            </a:r>
            <a:r>
              <a:rPr lang="zh-TW" altLang="en-US" sz="2000" smtClean="0"/>
              <a:t>腦血管疾病腦血管疾病腦血管疾病</a:t>
            </a:r>
          </a:p>
          <a:p>
            <a:r>
              <a:rPr lang="en-US" altLang="zh-TW" sz="2000" smtClean="0"/>
              <a:t>3 </a:t>
            </a:r>
            <a:r>
              <a:rPr lang="zh-TW" altLang="en-US" sz="2000" smtClean="0"/>
              <a:t>心臟疾病心臟疾病心臟疾病</a:t>
            </a:r>
          </a:p>
          <a:p>
            <a:r>
              <a:rPr lang="en-US" altLang="zh-TW" sz="2000" smtClean="0"/>
              <a:t>4 </a:t>
            </a:r>
            <a:r>
              <a:rPr lang="zh-TW" altLang="en-US" sz="2000" smtClean="0"/>
              <a:t>糖尿病糖尿病糖尿病</a:t>
            </a:r>
          </a:p>
          <a:p>
            <a:r>
              <a:rPr lang="en-US" altLang="zh-TW" sz="2000" smtClean="0"/>
              <a:t>5 </a:t>
            </a:r>
            <a:r>
              <a:rPr lang="zh-TW" altLang="en-US" sz="2000" smtClean="0"/>
              <a:t>事故傷害肺炎肺炎</a:t>
            </a:r>
          </a:p>
          <a:p>
            <a:r>
              <a:rPr lang="en-US" altLang="zh-TW" sz="2000" smtClean="0"/>
              <a:t>6 </a:t>
            </a:r>
            <a:r>
              <a:rPr lang="zh-TW" altLang="en-US" sz="2000" smtClean="0"/>
              <a:t>腎炎、腎徵候群及腎性病變腎炎、腎徵候群及腎性病變腎炎、腎徵候群及腎性病變</a:t>
            </a:r>
          </a:p>
          <a:p>
            <a:r>
              <a:rPr lang="en-US" altLang="zh-TW" sz="2000" smtClean="0"/>
              <a:t>7 </a:t>
            </a:r>
            <a:r>
              <a:rPr lang="zh-TW" altLang="en-US" sz="2000" smtClean="0"/>
              <a:t>肺炎事故傷害事故傷害</a:t>
            </a:r>
          </a:p>
          <a:p>
            <a:r>
              <a:rPr lang="en-US" altLang="zh-TW" sz="2000" smtClean="0"/>
              <a:t>8 </a:t>
            </a:r>
            <a:r>
              <a:rPr lang="zh-TW" altLang="en-US" sz="2000" smtClean="0"/>
              <a:t>高血壓性疾病慢性肝病及肝硬化慢性肝病及肝硬化</a:t>
            </a:r>
          </a:p>
          <a:p>
            <a:r>
              <a:rPr lang="en-US" altLang="zh-TW" sz="2000" smtClean="0"/>
              <a:t>9 </a:t>
            </a:r>
            <a:r>
              <a:rPr lang="zh-TW" altLang="en-US" sz="2000" smtClean="0"/>
              <a:t>慢性肝病及肝硬化高血壓性疾病高血壓性疾病</a:t>
            </a:r>
          </a:p>
          <a:p>
            <a:r>
              <a:rPr lang="en-US" altLang="zh-TW" sz="2000" smtClean="0"/>
              <a:t>10 </a:t>
            </a:r>
            <a:r>
              <a:rPr lang="zh-TW" altLang="en-US" sz="2000" smtClean="0"/>
              <a:t>支氣管炎、肺氣腫及氣喘支氣管炎、肺氣腫及氣喘支氣管炎、肺氣腫及氣喘</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58371" name="內容版面配置區 2"/>
          <p:cNvSpPr>
            <a:spLocks noGrp="1"/>
          </p:cNvSpPr>
          <p:nvPr>
            <p:ph idx="1"/>
          </p:nvPr>
        </p:nvSpPr>
        <p:spPr/>
        <p:txBody>
          <a:bodyPr/>
          <a:lstStyle/>
          <a:p>
            <a:r>
              <a:rPr lang="zh-CN" altLang="en-US" smtClean="0"/>
              <a:t>將近 </a:t>
            </a:r>
            <a:r>
              <a:rPr lang="en-US" altLang="zh-CN" smtClean="0"/>
              <a:t>75% </a:t>
            </a:r>
            <a:r>
              <a:rPr lang="zh-CN" altLang="en-US" smtClean="0"/>
              <a:t>之所有死亡都是老年人。許多年來 心臟病，癌症，與中風都是老年人之死亡主因，大約有 </a:t>
            </a:r>
            <a:r>
              <a:rPr lang="en-US" altLang="zh-CN" smtClean="0"/>
              <a:t>70%</a:t>
            </a:r>
            <a:r>
              <a:rPr lang="zh-CN" altLang="en-US" smtClean="0"/>
              <a:t>。其次為老人慢性病之肺部疾病，如肺炎，感冒，糖尿病，意外傷害，老人痴呆症，</a:t>
            </a:r>
            <a:r>
              <a:rPr lang="zh-TW" altLang="en-US" smtClean="0"/>
              <a:t>腎</a:t>
            </a:r>
            <a:r>
              <a:rPr lang="zh-CN" altLang="en-US" smtClean="0"/>
              <a:t>臟疾病，血液感染。</a:t>
            </a:r>
          </a:p>
          <a:p>
            <a:endParaRPr lang="zh-TW"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老年人最常見的慢性病</a:t>
            </a:r>
            <a:endParaRPr lang="zh-TW" altLang="en-US" dirty="0"/>
          </a:p>
        </p:txBody>
      </p:sp>
      <p:graphicFrame>
        <p:nvGraphicFramePr>
          <p:cNvPr id="4" name="內容版面配置區 3"/>
          <p:cNvGraphicFramePr>
            <a:graphicFrameLocks noGrp="1"/>
          </p:cNvGraphicFramePr>
          <p:nvPr>
            <p:ph idx="1"/>
          </p:nvPr>
        </p:nvGraphicFramePr>
        <p:xfrm>
          <a:off x="214313" y="1600200"/>
          <a:ext cx="8715438" cy="2400306"/>
        </p:xfrm>
        <a:graphic>
          <a:graphicData uri="http://schemas.openxmlformats.org/drawingml/2006/table">
            <a:tbl>
              <a:tblPr firstRow="1" bandRow="1">
                <a:tableStyleId>{5C22544A-7EE6-4342-B048-85BDC9FD1C3A}</a:tableStyleId>
              </a:tblPr>
              <a:tblGrid>
                <a:gridCol w="2905146"/>
                <a:gridCol w="2905146"/>
                <a:gridCol w="2905146"/>
              </a:tblGrid>
              <a:tr h="400051">
                <a:tc>
                  <a:txBody>
                    <a:bodyPr/>
                    <a:lstStyle/>
                    <a:p>
                      <a:endParaRPr lang="zh-TW" altLang="en-US" dirty="0"/>
                    </a:p>
                  </a:txBody>
                  <a:tcPr/>
                </a:tc>
                <a:tc>
                  <a:txBody>
                    <a:bodyPr/>
                    <a:lstStyle/>
                    <a:p>
                      <a:r>
                        <a:rPr lang="zh-TW" altLang="en-US" dirty="0" smtClean="0"/>
                        <a:t>男性</a:t>
                      </a:r>
                      <a:endParaRPr lang="zh-TW" altLang="en-US" dirty="0"/>
                    </a:p>
                  </a:txBody>
                  <a:tcPr/>
                </a:tc>
                <a:tc>
                  <a:txBody>
                    <a:bodyPr/>
                    <a:lstStyle/>
                    <a:p>
                      <a:r>
                        <a:rPr lang="zh-TW" altLang="en-US" dirty="0" smtClean="0"/>
                        <a:t>女性</a:t>
                      </a:r>
                      <a:endParaRPr lang="zh-TW" altLang="en-US" dirty="0"/>
                    </a:p>
                  </a:txBody>
                  <a:tcPr/>
                </a:tc>
              </a:tr>
              <a:tr h="400051">
                <a:tc>
                  <a:txBody>
                    <a:bodyPr/>
                    <a:lstStyle/>
                    <a:p>
                      <a:r>
                        <a:rPr lang="en-US" altLang="zh-TW" dirty="0" smtClean="0"/>
                        <a:t>1</a:t>
                      </a:r>
                      <a:endParaRPr lang="zh-TW" altLang="en-US" dirty="0"/>
                    </a:p>
                  </a:txBody>
                  <a:tcPr/>
                </a:tc>
                <a:tc>
                  <a:txBody>
                    <a:bodyPr/>
                    <a:lstStyle/>
                    <a:p>
                      <a:r>
                        <a:rPr lang="zh-TW" altLang="en-US" sz="1800" dirty="0" smtClean="0"/>
                        <a:t>高血壓</a:t>
                      </a:r>
                      <a:r>
                        <a:rPr lang="en-US" altLang="zh-TW" sz="1800" dirty="0" smtClean="0"/>
                        <a:t>(46.67%)</a:t>
                      </a:r>
                      <a:endParaRPr lang="zh-TW" altLang="en-US" dirty="0"/>
                    </a:p>
                  </a:txBody>
                  <a:tcPr/>
                </a:tc>
                <a:tc>
                  <a:txBody>
                    <a:bodyPr/>
                    <a:lstStyle/>
                    <a:p>
                      <a:r>
                        <a:rPr lang="zh-TW" altLang="en-US" sz="1800" dirty="0" smtClean="0"/>
                        <a:t>高血壓</a:t>
                      </a:r>
                      <a:endParaRPr lang="zh-TW" altLang="en-US" dirty="0"/>
                    </a:p>
                  </a:txBody>
                  <a:tcPr/>
                </a:tc>
              </a:tr>
              <a:tr h="400051">
                <a:tc>
                  <a:txBody>
                    <a:bodyPr/>
                    <a:lstStyle/>
                    <a:p>
                      <a:r>
                        <a:rPr lang="en-US" altLang="zh-TW" dirty="0" smtClean="0"/>
                        <a:t>2</a:t>
                      </a:r>
                      <a:endParaRPr lang="zh-TW" altLang="en-US" dirty="0"/>
                    </a:p>
                  </a:txBody>
                  <a:tcPr/>
                </a:tc>
                <a:tc>
                  <a:txBody>
                    <a:bodyPr/>
                    <a:lstStyle/>
                    <a:p>
                      <a:r>
                        <a:rPr lang="zh-TW" altLang="en-US" sz="1800" dirty="0" smtClean="0"/>
                        <a:t>白內障</a:t>
                      </a:r>
                      <a:r>
                        <a:rPr lang="en-US" altLang="zh-TW" sz="1800" dirty="0" smtClean="0"/>
                        <a:t>(42.53%)</a:t>
                      </a:r>
                      <a:endParaRPr lang="zh-TW" altLang="en-US" dirty="0"/>
                    </a:p>
                  </a:txBody>
                  <a:tcPr/>
                </a:tc>
                <a:tc>
                  <a:txBody>
                    <a:bodyPr/>
                    <a:lstStyle/>
                    <a:p>
                      <a:r>
                        <a:rPr lang="zh-TW" altLang="en-US" sz="1800" dirty="0" smtClean="0"/>
                        <a:t>白內障</a:t>
                      </a:r>
                      <a:endParaRPr lang="zh-TW" altLang="en-US" dirty="0"/>
                    </a:p>
                  </a:txBody>
                  <a:tcPr/>
                </a:tc>
              </a:tr>
              <a:tr h="400051">
                <a:tc>
                  <a:txBody>
                    <a:bodyPr/>
                    <a:lstStyle/>
                    <a:p>
                      <a:r>
                        <a:rPr lang="en-US" altLang="zh-TW" dirty="0" smtClean="0"/>
                        <a:t>3</a:t>
                      </a:r>
                      <a:endParaRPr lang="zh-TW" altLang="en-US" dirty="0"/>
                    </a:p>
                  </a:txBody>
                  <a:tcPr/>
                </a:tc>
                <a:tc>
                  <a:txBody>
                    <a:bodyPr/>
                    <a:lstStyle/>
                    <a:p>
                      <a:r>
                        <a:rPr lang="zh-TW" altLang="en-US" sz="1800" dirty="0" smtClean="0"/>
                        <a:t>心臟病</a:t>
                      </a:r>
                      <a:r>
                        <a:rPr lang="en-US" altLang="zh-TW" sz="1800" dirty="0" smtClean="0"/>
                        <a:t>(23.90%)</a:t>
                      </a:r>
                      <a:endParaRPr lang="zh-TW" altLang="en-US" dirty="0"/>
                    </a:p>
                  </a:txBody>
                  <a:tcPr/>
                </a:tc>
                <a:tc>
                  <a:txBody>
                    <a:bodyPr/>
                    <a:lstStyle/>
                    <a:p>
                      <a:r>
                        <a:rPr lang="zh-TW" altLang="en-US" sz="1800" dirty="0" smtClean="0"/>
                        <a:t>骨質疏鬆</a:t>
                      </a:r>
                      <a:endParaRPr lang="zh-TW" altLang="en-US" dirty="0"/>
                    </a:p>
                  </a:txBody>
                  <a:tcPr/>
                </a:tc>
              </a:tr>
              <a:tr h="400051">
                <a:tc>
                  <a:txBody>
                    <a:bodyPr/>
                    <a:lstStyle/>
                    <a:p>
                      <a:r>
                        <a:rPr lang="en-US" altLang="zh-TW" dirty="0" smtClean="0"/>
                        <a:t>4</a:t>
                      </a:r>
                      <a:endParaRPr lang="zh-TW" altLang="en-US" dirty="0"/>
                    </a:p>
                  </a:txBody>
                  <a:tcPr/>
                </a:tc>
                <a:tc>
                  <a:txBody>
                    <a:bodyPr/>
                    <a:lstStyle/>
                    <a:p>
                      <a:r>
                        <a:rPr lang="zh-TW" altLang="en-US" sz="1800" dirty="0" smtClean="0"/>
                        <a:t>胃潰瘍或胃病</a:t>
                      </a:r>
                      <a:r>
                        <a:rPr lang="en-US" altLang="zh-TW" sz="1800" dirty="0" smtClean="0"/>
                        <a:t>(21.17%)</a:t>
                      </a:r>
                      <a:endParaRPr lang="zh-TW" altLang="en-US" dirty="0"/>
                    </a:p>
                  </a:txBody>
                  <a:tcPr/>
                </a:tc>
                <a:tc>
                  <a:txBody>
                    <a:bodyPr/>
                    <a:lstStyle/>
                    <a:p>
                      <a:r>
                        <a:rPr lang="zh-TW" altLang="en-US" sz="1800" dirty="0" smtClean="0"/>
                        <a:t>關節炎或風濕症</a:t>
                      </a:r>
                      <a:r>
                        <a:rPr lang="en-US" altLang="zh-TW" sz="1800" smtClean="0"/>
                        <a:t>(21.11%)</a:t>
                      </a:r>
                      <a:endParaRPr lang="zh-TW" altLang="en-US" dirty="0"/>
                    </a:p>
                  </a:txBody>
                  <a:tcPr/>
                </a:tc>
              </a:tr>
              <a:tr h="400051">
                <a:tc>
                  <a:txBody>
                    <a:bodyPr/>
                    <a:lstStyle/>
                    <a:p>
                      <a:r>
                        <a:rPr lang="en-US" altLang="zh-TW" dirty="0" smtClean="0"/>
                        <a:t>5</a:t>
                      </a:r>
                      <a:endParaRPr lang="zh-TW" altLang="en-US" dirty="0"/>
                    </a:p>
                  </a:txBody>
                  <a:tcPr/>
                </a:tc>
                <a:tc>
                  <a:txBody>
                    <a:bodyPr/>
                    <a:lstStyle/>
                    <a:p>
                      <a:r>
                        <a:rPr lang="zh-TW" altLang="en-US" sz="1800" dirty="0" smtClean="0"/>
                        <a:t>糖尿病</a:t>
                      </a:r>
                      <a:endParaRPr lang="zh-TW" altLang="en-US" dirty="0"/>
                    </a:p>
                  </a:txBody>
                  <a:tcPr/>
                </a:tc>
                <a:tc>
                  <a:txBody>
                    <a:bodyPr/>
                    <a:lstStyle/>
                    <a:p>
                      <a:r>
                        <a:rPr lang="zh-TW" altLang="en-US" sz="1800" dirty="0" smtClean="0"/>
                        <a:t>心臟病</a:t>
                      </a:r>
                      <a:endParaRPr lang="zh-TW" altLang="en-US" dirty="0"/>
                    </a:p>
                  </a:txBody>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CN" altLang="en-US" dirty="0" smtClean="0"/>
              <a:t>多重疾病</a:t>
            </a:r>
            <a:endParaRPr lang="zh-TW" altLang="en-US" dirty="0"/>
          </a:p>
        </p:txBody>
      </p:sp>
      <p:sp>
        <p:nvSpPr>
          <p:cNvPr id="59395" name="內容版面配置區 2"/>
          <p:cNvSpPr>
            <a:spLocks noGrp="1"/>
          </p:cNvSpPr>
          <p:nvPr>
            <p:ph idx="1"/>
          </p:nvPr>
        </p:nvSpPr>
        <p:spPr/>
        <p:txBody>
          <a:bodyPr/>
          <a:lstStyle/>
          <a:p>
            <a:r>
              <a:rPr lang="en-US" altLang="zh-CN" smtClean="0"/>
              <a:t>30% </a:t>
            </a:r>
            <a:r>
              <a:rPr lang="zh-CN" altLang="en-US" smtClean="0"/>
              <a:t>之</a:t>
            </a:r>
            <a:r>
              <a:rPr lang="en-US" altLang="zh-CN" smtClean="0"/>
              <a:t>65</a:t>
            </a:r>
            <a:r>
              <a:rPr lang="zh-CN" altLang="en-US" smtClean="0"/>
              <a:t>歲以上之老人都患有三種以上之慢性疾病。</a:t>
            </a:r>
          </a:p>
          <a:p>
            <a:endParaRPr lang="zh-TW"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228600"/>
            <a:ext cx="8229600" cy="608013"/>
          </a:xfrm>
          <a:noFill/>
        </p:spPr>
        <p:txBody>
          <a:bodyPr/>
          <a:lstStyle/>
          <a:p>
            <a:r>
              <a:rPr lang="zh-CN" altLang="en-US" sz="4000" smtClean="0">
                <a:solidFill>
                  <a:srgbClr val="FFFF00"/>
                </a:solidFill>
                <a:effectLst/>
              </a:rPr>
              <a:t>成功老化之曲線</a:t>
            </a:r>
          </a:p>
        </p:txBody>
      </p:sp>
      <p:sp>
        <p:nvSpPr>
          <p:cNvPr id="60419" name="Rectangle 3"/>
          <p:cNvSpPr>
            <a:spLocks noGrp="1" noChangeArrowheads="1"/>
          </p:cNvSpPr>
          <p:nvPr>
            <p:ph type="body" idx="4294967295"/>
          </p:nvPr>
        </p:nvSpPr>
        <p:spPr>
          <a:xfrm>
            <a:off x="1000125" y="1143000"/>
            <a:ext cx="7072313" cy="5187950"/>
          </a:xfrm>
        </p:spPr>
        <p:txBody>
          <a:bodyPr/>
          <a:lstStyle/>
          <a:p>
            <a:pPr>
              <a:lnSpc>
                <a:spcPct val="90000"/>
              </a:lnSpc>
              <a:buFontTx/>
              <a:buNone/>
            </a:pPr>
            <a:r>
              <a:rPr lang="zh-CN" altLang="en-US" smtClean="0"/>
              <a:t>小孩長到</a:t>
            </a:r>
            <a:r>
              <a:rPr lang="en-US" altLang="zh-CN" smtClean="0"/>
              <a:t>4</a:t>
            </a:r>
            <a:r>
              <a:rPr lang="zh-CN" altLang="en-US" smtClean="0"/>
              <a:t>歲時不尿濕褲子算是成功</a:t>
            </a:r>
          </a:p>
          <a:p>
            <a:pPr>
              <a:lnSpc>
                <a:spcPct val="90000"/>
              </a:lnSpc>
              <a:buFontTx/>
              <a:buNone/>
            </a:pPr>
            <a:r>
              <a:rPr lang="en-US" altLang="zh-CN" smtClean="0"/>
              <a:t>12 </a:t>
            </a:r>
            <a:r>
              <a:rPr lang="zh-CN" altLang="en-US" smtClean="0"/>
              <a:t>歲時擁有一班朋友算是成功</a:t>
            </a:r>
          </a:p>
          <a:p>
            <a:pPr>
              <a:lnSpc>
                <a:spcPct val="90000"/>
              </a:lnSpc>
              <a:buFontTx/>
              <a:buNone/>
            </a:pPr>
            <a:r>
              <a:rPr lang="en-US" altLang="zh-CN" smtClean="0"/>
              <a:t>1</a:t>
            </a:r>
            <a:r>
              <a:rPr lang="en-US" altLang="zh-TW" smtClean="0"/>
              <a:t>8</a:t>
            </a:r>
            <a:r>
              <a:rPr lang="en-US" altLang="zh-CN" smtClean="0"/>
              <a:t> </a:t>
            </a:r>
            <a:r>
              <a:rPr lang="zh-CN" altLang="en-US" smtClean="0"/>
              <a:t>歲時考上駕駛執照算是成功</a:t>
            </a:r>
          </a:p>
          <a:p>
            <a:pPr>
              <a:lnSpc>
                <a:spcPct val="90000"/>
              </a:lnSpc>
              <a:buFontTx/>
              <a:buNone/>
            </a:pPr>
            <a:r>
              <a:rPr lang="en-US" altLang="zh-CN" smtClean="0"/>
              <a:t>35 </a:t>
            </a:r>
            <a:r>
              <a:rPr lang="zh-CN" altLang="en-US" smtClean="0"/>
              <a:t>歲時有一些金錢財富算是成功</a:t>
            </a:r>
          </a:p>
          <a:p>
            <a:pPr>
              <a:lnSpc>
                <a:spcPct val="90000"/>
              </a:lnSpc>
              <a:buFontTx/>
              <a:buNone/>
            </a:pPr>
            <a:r>
              <a:rPr lang="en-US" altLang="zh-CN" smtClean="0"/>
              <a:t>50 </a:t>
            </a:r>
            <a:r>
              <a:rPr lang="zh-CN" altLang="en-US" smtClean="0"/>
              <a:t>歲時還是有錢不擔心生活算是成功</a:t>
            </a:r>
          </a:p>
          <a:p>
            <a:pPr>
              <a:lnSpc>
                <a:spcPct val="90000"/>
              </a:lnSpc>
              <a:buFontTx/>
              <a:buNone/>
            </a:pPr>
            <a:r>
              <a:rPr lang="en-US" altLang="zh-CN" smtClean="0"/>
              <a:t>70 </a:t>
            </a:r>
            <a:r>
              <a:rPr lang="zh-CN" altLang="en-US" smtClean="0"/>
              <a:t>歲時還能保持駕駛執照算是成功</a:t>
            </a:r>
          </a:p>
          <a:p>
            <a:pPr>
              <a:lnSpc>
                <a:spcPct val="90000"/>
              </a:lnSpc>
              <a:buFontTx/>
              <a:buNone/>
            </a:pPr>
            <a:r>
              <a:rPr lang="en-US" altLang="zh-CN" smtClean="0"/>
              <a:t>75 </a:t>
            </a:r>
            <a:r>
              <a:rPr lang="zh-CN" altLang="en-US" smtClean="0"/>
              <a:t>歲時還有一班朋友算是成功</a:t>
            </a:r>
          </a:p>
          <a:p>
            <a:pPr>
              <a:lnSpc>
                <a:spcPct val="90000"/>
              </a:lnSpc>
              <a:buFontTx/>
              <a:buNone/>
            </a:pPr>
            <a:r>
              <a:rPr lang="en-US" altLang="zh-CN" smtClean="0"/>
              <a:t>80 </a:t>
            </a:r>
            <a:r>
              <a:rPr lang="zh-CN" altLang="en-US" smtClean="0"/>
              <a:t>歲時還沒有尿濕褲子算是成功</a:t>
            </a:r>
          </a:p>
        </p:txBody>
      </p:sp>
    </p:spTree>
  </p:cSld>
  <p:clrMapOvr>
    <a:masterClrMapping/>
  </p:clrMapOvr>
  <p:transition>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edit.jgospel.net/media/40924/.58077.bt.jpg?u=992"/>
          <p:cNvPicPr>
            <a:picLocks noChangeAspect="1" noChangeArrowheads="1"/>
          </p:cNvPicPr>
          <p:nvPr/>
        </p:nvPicPr>
        <p:blipFill>
          <a:blip r:embed="rId2"/>
          <a:srcRect/>
          <a:stretch>
            <a:fillRect/>
          </a:stretch>
        </p:blipFill>
        <p:spPr bwMode="auto">
          <a:xfrm>
            <a:off x="1214438" y="1214438"/>
            <a:ext cx="7021512" cy="4929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ipe(down)">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images.takungpao.com/2013/0417/20130417020540496.jpg"/>
          <p:cNvPicPr>
            <a:picLocks noChangeAspect="1" noChangeArrowheads="1"/>
          </p:cNvPicPr>
          <p:nvPr/>
        </p:nvPicPr>
        <p:blipFill>
          <a:blip r:embed="rId2"/>
          <a:srcRect/>
          <a:stretch>
            <a:fillRect/>
          </a:stretch>
        </p:blipFill>
        <p:spPr bwMode="auto">
          <a:xfrm>
            <a:off x="3071813" y="142875"/>
            <a:ext cx="2857500" cy="2462213"/>
          </a:xfrm>
          <a:prstGeom prst="rect">
            <a:avLst/>
          </a:prstGeom>
          <a:noFill/>
          <a:ln w="9525">
            <a:noFill/>
            <a:miter lim="800000"/>
            <a:headEnd/>
            <a:tailEnd/>
          </a:ln>
        </p:spPr>
      </p:pic>
      <p:pic>
        <p:nvPicPr>
          <p:cNvPr id="97286" name="Picture 6" descr="https://sp2.yimg.com/ib/th?id=HN.607987105218822954&amp;pid=15.1"/>
          <p:cNvPicPr>
            <a:picLocks noChangeAspect="1" noChangeArrowheads="1"/>
          </p:cNvPicPr>
          <p:nvPr/>
        </p:nvPicPr>
        <p:blipFill>
          <a:blip r:embed="rId3"/>
          <a:srcRect/>
          <a:stretch>
            <a:fillRect/>
          </a:stretch>
        </p:blipFill>
        <p:spPr bwMode="auto">
          <a:xfrm>
            <a:off x="6072188" y="2500313"/>
            <a:ext cx="2857500" cy="2286000"/>
          </a:xfrm>
          <a:prstGeom prst="rect">
            <a:avLst/>
          </a:prstGeom>
          <a:noFill/>
          <a:ln w="9525">
            <a:noFill/>
            <a:miter lim="800000"/>
            <a:headEnd/>
            <a:tailEnd/>
          </a:ln>
        </p:spPr>
      </p:pic>
      <p:pic>
        <p:nvPicPr>
          <p:cNvPr id="97288" name="Picture 8" descr="https://sp1.yimg.com/ib/th?id=HN.608018437005774265&amp;pid=15.1"/>
          <p:cNvPicPr>
            <a:picLocks noChangeAspect="1" noChangeArrowheads="1"/>
          </p:cNvPicPr>
          <p:nvPr/>
        </p:nvPicPr>
        <p:blipFill>
          <a:blip r:embed="rId4"/>
          <a:srcRect/>
          <a:stretch>
            <a:fillRect/>
          </a:stretch>
        </p:blipFill>
        <p:spPr bwMode="auto">
          <a:xfrm>
            <a:off x="3071813" y="4714875"/>
            <a:ext cx="2857500" cy="2143125"/>
          </a:xfrm>
          <a:prstGeom prst="rect">
            <a:avLst/>
          </a:prstGeom>
          <a:noFill/>
          <a:ln w="9525">
            <a:noFill/>
            <a:miter lim="800000"/>
            <a:headEnd/>
            <a:tailEnd/>
          </a:ln>
        </p:spPr>
      </p:pic>
      <p:pic>
        <p:nvPicPr>
          <p:cNvPr id="97290" name="Picture 10" descr="http://www.interblog.jp/070712_01.jpg"/>
          <p:cNvPicPr>
            <a:picLocks noChangeAspect="1" noChangeArrowheads="1"/>
          </p:cNvPicPr>
          <p:nvPr/>
        </p:nvPicPr>
        <p:blipFill>
          <a:blip r:embed="rId5"/>
          <a:srcRect/>
          <a:stretch>
            <a:fillRect/>
          </a:stretch>
        </p:blipFill>
        <p:spPr bwMode="auto">
          <a:xfrm>
            <a:off x="142875" y="2500313"/>
            <a:ext cx="2786063" cy="232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82"/>
                                        </p:tgtEl>
                                        <p:attrNameLst>
                                          <p:attrName>style.visibility</p:attrName>
                                        </p:attrNameLst>
                                      </p:cBhvr>
                                      <p:to>
                                        <p:strVal val="visible"/>
                                      </p:to>
                                    </p:set>
                                    <p:animEffect transition="in" filter="fade">
                                      <p:cBhvr>
                                        <p:cTn id="7" dur="2000"/>
                                        <p:tgtEl>
                                          <p:spTgt spid="97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animEffect transition="in" filter="fade">
                                      <p:cBhvr>
                                        <p:cTn id="12" dur="2000"/>
                                        <p:tgtEl>
                                          <p:spTgt spid="97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288"/>
                                        </p:tgtEl>
                                        <p:attrNameLst>
                                          <p:attrName>style.visibility</p:attrName>
                                        </p:attrNameLst>
                                      </p:cBhvr>
                                      <p:to>
                                        <p:strVal val="visible"/>
                                      </p:to>
                                    </p:set>
                                    <p:animEffect transition="in" filter="fade">
                                      <p:cBhvr>
                                        <p:cTn id="17" dur="2000"/>
                                        <p:tgtEl>
                                          <p:spTgt spid="972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90"/>
                                        </p:tgtEl>
                                        <p:attrNameLst>
                                          <p:attrName>style.visibility</p:attrName>
                                        </p:attrNameLst>
                                      </p:cBhvr>
                                      <p:to>
                                        <p:strVal val="visible"/>
                                      </p:to>
                                    </p:set>
                                    <p:animEffect transition="in" filter="fade">
                                      <p:cBhvr>
                                        <p:cTn id="22" dur="2000"/>
                                        <p:tgtEl>
                                          <p:spTgt spid="9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內容版面配置區 2"/>
          <p:cNvSpPr>
            <a:spLocks noGrp="1"/>
          </p:cNvSpPr>
          <p:nvPr>
            <p:ph idx="1"/>
          </p:nvPr>
        </p:nvSpPr>
        <p:spPr>
          <a:xfrm>
            <a:off x="428625" y="714375"/>
            <a:ext cx="8229600" cy="5043488"/>
          </a:xfrm>
        </p:spPr>
        <p:txBody>
          <a:bodyPr/>
          <a:lstStyle/>
          <a:p>
            <a:r>
              <a:rPr lang="zh-TW" altLang="en-US" dirty="0" smtClean="0"/>
              <a:t>死亡是什麼</a:t>
            </a:r>
            <a:r>
              <a:rPr lang="en-US" altLang="zh-TW" dirty="0" smtClean="0"/>
              <a:t>?</a:t>
            </a:r>
          </a:p>
          <a:p>
            <a:r>
              <a:rPr lang="zh-TW" altLang="en-US" dirty="0" smtClean="0"/>
              <a:t>怎樣才算是活著</a:t>
            </a:r>
            <a:r>
              <a:rPr lang="en-US" altLang="zh-TW" dirty="0" smtClean="0"/>
              <a:t>?(</a:t>
            </a:r>
            <a:r>
              <a:rPr lang="zh-TW" altLang="en-US" dirty="0" smtClean="0"/>
              <a:t>有意義的活著</a:t>
            </a:r>
            <a:r>
              <a:rPr lang="en-US" altLang="zh-TW" dirty="0" smtClean="0"/>
              <a:t>)</a:t>
            </a:r>
          </a:p>
          <a:p>
            <a:r>
              <a:rPr lang="zh-TW" altLang="en-US" dirty="0" smtClean="0"/>
              <a:t>我已經與基督同釘十字架，現在活著的不再是我，乃是基督在我裡面活著；並且我如今在肉身活著，是因信神的兒子而活；他是愛我，為我捨己。</a:t>
            </a:r>
            <a:r>
              <a:rPr lang="en-US" altLang="zh-TW" dirty="0" smtClean="0"/>
              <a:t>(</a:t>
            </a:r>
            <a:r>
              <a:rPr lang="zh-TW" altLang="en-US" dirty="0" smtClean="0"/>
              <a:t>加二</a:t>
            </a:r>
            <a:r>
              <a:rPr lang="en-US" altLang="zh-TW" dirty="0" smtClean="0"/>
              <a:t>20)</a:t>
            </a:r>
            <a:endParaRPr lang="zh-TW" altLang="en-US" dirty="0" smtClean="0"/>
          </a:p>
          <a:p>
            <a:r>
              <a:rPr lang="zh-TW" altLang="en-US" dirty="0" smtClean="0"/>
              <a:t>最困難的不是面對挫折和打擊，最困難的是面對各種挫折和打擊後，卻沒有失去</a:t>
            </a:r>
            <a:r>
              <a:rPr lang="zh-TW" altLang="en-US" dirty="0" smtClean="0"/>
              <a:t>對弟兄姊妹及</a:t>
            </a:r>
            <a:r>
              <a:rPr lang="zh-TW" altLang="en-US" dirty="0" smtClean="0"/>
              <a:t>主耶穌基督的熱情。</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3.bp.blogspot.com/_I2bdOo2gf9w/R5fNYlifFlI/AAAAAAAAAOk/zodqlFrCuSw/S660/12_16_07.jpg"/>
          <p:cNvPicPr>
            <a:picLocks noChangeAspect="1" noChangeArrowheads="1"/>
          </p:cNvPicPr>
          <p:nvPr/>
        </p:nvPicPr>
        <p:blipFill>
          <a:blip r:embed="rId2"/>
          <a:srcRect/>
          <a:stretch>
            <a:fillRect/>
          </a:stretch>
        </p:blipFill>
        <p:spPr bwMode="auto">
          <a:xfrm>
            <a:off x="2786063" y="3000375"/>
            <a:ext cx="3571875" cy="3571875"/>
          </a:xfrm>
          <a:prstGeom prst="rect">
            <a:avLst/>
          </a:prstGeom>
          <a:noFill/>
          <a:ln w="9525">
            <a:noFill/>
            <a:miter lim="800000"/>
            <a:headEnd/>
            <a:tailEnd/>
          </a:ln>
        </p:spPr>
      </p:pic>
      <p:pic>
        <p:nvPicPr>
          <p:cNvPr id="64515" name="Picture 4" descr="http://2intermediosanvicente.files.wordpress.com/2012/11/listening.jpg"/>
          <p:cNvPicPr>
            <a:picLocks noChangeAspect="1" noChangeArrowheads="1"/>
          </p:cNvPicPr>
          <p:nvPr/>
        </p:nvPicPr>
        <p:blipFill>
          <a:blip r:embed="rId3"/>
          <a:srcRect/>
          <a:stretch>
            <a:fillRect/>
          </a:stretch>
        </p:blipFill>
        <p:spPr bwMode="auto">
          <a:xfrm>
            <a:off x="2714625" y="571500"/>
            <a:ext cx="37719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zh-TW" altLang="en-US" sz="4000" b="1" dirty="0" smtClean="0">
                <a:solidFill>
                  <a:schemeClr val="hlink"/>
                </a:solidFill>
                <a:ea typeface="SimSun" pitchFamily="2" charset="-122"/>
              </a:rPr>
              <a:t>健康老化之十大秘訣</a:t>
            </a:r>
            <a:r>
              <a:rPr lang="zh-TW" altLang="zh-CN" sz="4000" b="1" dirty="0" smtClean="0">
                <a:ea typeface="SimSun" pitchFamily="2" charset="-122"/>
              </a:rPr>
              <a:t/>
            </a:r>
            <a:br>
              <a:rPr lang="zh-TW" altLang="zh-CN" sz="4000" b="1" dirty="0" smtClean="0">
                <a:ea typeface="SimSun" pitchFamily="2" charset="-122"/>
              </a:rPr>
            </a:br>
            <a:r>
              <a:rPr lang="zh-CN" altLang="en-US" sz="4000" b="1" dirty="0" smtClean="0">
                <a:ea typeface="SimSun" pitchFamily="2" charset="-122"/>
              </a:rPr>
              <a:t>（</a:t>
            </a:r>
            <a:r>
              <a:rPr lang="en-US" altLang="zh-TW" sz="4000" b="1" dirty="0" smtClean="0">
                <a:ea typeface="SimSun" pitchFamily="2" charset="-122"/>
              </a:rPr>
              <a:t>Ten Tips for Healthy Aging</a:t>
            </a:r>
            <a:r>
              <a:rPr lang="zh-CN" altLang="en-US" sz="4000" b="1" dirty="0" smtClean="0">
                <a:ea typeface="SimSun" pitchFamily="2" charset="-122"/>
              </a:rPr>
              <a:t>）</a:t>
            </a:r>
            <a:endParaRPr lang="zh-TW" altLang="en-US" sz="4000" b="1" dirty="0" smtClean="0">
              <a:ea typeface="SimSun" pitchFamily="2" charset="-122"/>
            </a:endParaRPr>
          </a:p>
        </p:txBody>
      </p:sp>
      <p:sp>
        <p:nvSpPr>
          <p:cNvPr id="65539" name="Rectangle 3"/>
          <p:cNvSpPr>
            <a:spLocks noGrp="1" noChangeArrowheads="1"/>
          </p:cNvSpPr>
          <p:nvPr>
            <p:ph type="body" idx="1"/>
          </p:nvPr>
        </p:nvSpPr>
        <p:spPr>
          <a:xfrm>
            <a:off x="1357313" y="1785938"/>
            <a:ext cx="6786562" cy="3829050"/>
          </a:xfrm>
        </p:spPr>
        <p:txBody>
          <a:bodyPr/>
          <a:lstStyle/>
          <a:p>
            <a:pPr marL="609600" indent="-609600" eaLnBrk="1" hangingPunct="1">
              <a:buFontTx/>
              <a:buNone/>
            </a:pPr>
            <a:r>
              <a:rPr lang="en-US" altLang="zh-TW" sz="3600" smtClean="0"/>
              <a:t>1.</a:t>
            </a:r>
            <a:r>
              <a:rPr lang="zh-TW" altLang="en-US" sz="3600" smtClean="0"/>
              <a:t> 要吃一頓平衡的餐食</a:t>
            </a:r>
          </a:p>
          <a:p>
            <a:pPr marL="609600" indent="-609600" eaLnBrk="1" hangingPunct="1">
              <a:buFontTx/>
              <a:buNone/>
            </a:pPr>
            <a:r>
              <a:rPr lang="en-US" altLang="zh-TW" sz="3600" smtClean="0"/>
              <a:t>2.</a:t>
            </a:r>
            <a:r>
              <a:rPr lang="zh-TW" altLang="en-US" sz="3600" smtClean="0"/>
              <a:t> 要經常地與巧妙地運動</a:t>
            </a:r>
          </a:p>
          <a:p>
            <a:pPr marL="609600" indent="-609600" eaLnBrk="1" hangingPunct="1">
              <a:buFontTx/>
              <a:buNone/>
            </a:pPr>
            <a:r>
              <a:rPr lang="en-US" altLang="zh-TW" sz="3600" smtClean="0"/>
              <a:t>3.</a:t>
            </a:r>
            <a:r>
              <a:rPr lang="zh-TW" altLang="en-US" sz="3600" smtClean="0"/>
              <a:t> 要定期接受醫療檢查</a:t>
            </a:r>
          </a:p>
          <a:p>
            <a:pPr marL="609600" indent="-609600" eaLnBrk="1" hangingPunct="1">
              <a:buFontTx/>
              <a:buNone/>
            </a:pPr>
            <a:r>
              <a:rPr lang="en-US" altLang="zh-TW" sz="3600" smtClean="0"/>
              <a:t>4.</a:t>
            </a:r>
            <a:r>
              <a:rPr lang="zh-TW" altLang="en-US" sz="3600" smtClean="0"/>
              <a:t> 不要抽菸，戒菸不會太遲</a:t>
            </a:r>
          </a:p>
        </p:txBody>
      </p:sp>
    </p:spTree>
  </p:cSld>
  <p:clrMapOvr>
    <a:masterClrMapping/>
  </p:clrMapOvr>
  <p:transition>
    <p:cover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395288" y="620713"/>
            <a:ext cx="8229600" cy="4352925"/>
          </a:xfrm>
        </p:spPr>
        <p:txBody>
          <a:bodyPr/>
          <a:lstStyle/>
          <a:p>
            <a:pPr marL="609600" indent="-609600" eaLnBrk="1" hangingPunct="1">
              <a:buFontTx/>
              <a:buNone/>
              <a:defRPr/>
            </a:pPr>
            <a:r>
              <a:rPr lang="en-US" altLang="zh-TW" sz="3600" dirty="0" smtClean="0"/>
              <a:t>5.</a:t>
            </a:r>
            <a:r>
              <a:rPr lang="zh-TW" altLang="en-US" sz="3600" dirty="0" smtClean="0"/>
              <a:t> 避免在炎日或寒冷天氣過度曝晒。</a:t>
            </a:r>
          </a:p>
          <a:p>
            <a:pPr marL="609600" indent="-609600" eaLnBrk="1" hangingPunct="1">
              <a:buFontTx/>
              <a:buNone/>
              <a:defRPr/>
            </a:pPr>
            <a:r>
              <a:rPr lang="en-US" altLang="zh-TW" sz="3600" dirty="0" smtClean="0"/>
              <a:t>6.</a:t>
            </a:r>
            <a:r>
              <a:rPr lang="zh-TW" altLang="en-US" sz="3600" dirty="0" smtClean="0"/>
              <a:t> 如果你飲酒，不要過量、不要開車。</a:t>
            </a:r>
            <a:endParaRPr lang="en-US" altLang="zh-TW" sz="3600" dirty="0" smtClean="0"/>
          </a:p>
          <a:p>
            <a:pPr marL="447675" indent="-447675" eaLnBrk="1" hangingPunct="1">
              <a:lnSpc>
                <a:spcPct val="90000"/>
              </a:lnSpc>
              <a:buFontTx/>
              <a:buNone/>
              <a:defRPr/>
            </a:pPr>
            <a:r>
              <a:rPr lang="en-US" altLang="zh-TW" sz="3600" dirty="0" smtClean="0"/>
              <a:t>7.</a:t>
            </a:r>
            <a:r>
              <a:rPr lang="zh-TW" altLang="en-US" sz="3600" dirty="0" smtClean="0"/>
              <a:t> 保持你個人與財務紀錄，以便簡化預算與投資，並計畫你的房屋與財務需要。</a:t>
            </a:r>
          </a:p>
          <a:p>
            <a:pPr marL="447675" indent="-447675" eaLnBrk="1" hangingPunct="1">
              <a:lnSpc>
                <a:spcPct val="90000"/>
              </a:lnSpc>
              <a:buFontTx/>
              <a:buNone/>
              <a:defRPr/>
            </a:pPr>
            <a:r>
              <a:rPr lang="en-US" altLang="zh-TW" sz="3600" dirty="0" smtClean="0"/>
              <a:t>8.</a:t>
            </a:r>
            <a:r>
              <a:rPr lang="zh-TW" altLang="en-US" sz="3600" dirty="0" smtClean="0"/>
              <a:t> 對於生活要保持一種樂觀態度，從事使你快樂的工作。</a:t>
            </a:r>
          </a:p>
        </p:txBody>
      </p:sp>
    </p:spTree>
  </p:cSld>
  <p:clrMapOvr>
    <a:masterClrMapping/>
  </p:clrMapOvr>
  <p:transition>
    <p:zoom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857250" y="571500"/>
            <a:ext cx="7472363" cy="3500438"/>
          </a:xfrm>
        </p:spPr>
        <p:txBody>
          <a:bodyPr/>
          <a:lstStyle/>
          <a:p>
            <a:pPr marL="542925" indent="-542925" eaLnBrk="1" hangingPunct="1">
              <a:buFontTx/>
              <a:buNone/>
            </a:pPr>
            <a:r>
              <a:rPr lang="en-US" altLang="zh-TW" sz="3600" smtClean="0"/>
              <a:t>9.</a:t>
            </a:r>
            <a:r>
              <a:rPr lang="zh-TW" altLang="en-US" sz="3600" smtClean="0"/>
              <a:t> 在家培養安全習慣，預防摔倒、骨折，上車開車時要結安全帶。</a:t>
            </a:r>
          </a:p>
          <a:p>
            <a:pPr marL="542925" indent="-542925" eaLnBrk="1" hangingPunct="1">
              <a:buFontTx/>
              <a:buNone/>
            </a:pPr>
            <a:r>
              <a:rPr lang="en-US" altLang="zh-TW" sz="3600" smtClean="0"/>
              <a:t>10.</a:t>
            </a:r>
            <a:r>
              <a:rPr lang="zh-TW" altLang="en-US" sz="3600" smtClean="0"/>
              <a:t> 與家庭親友保持接觸聯繫，透過工作、休閒與社區活動，保持身心活躍。</a:t>
            </a:r>
          </a:p>
        </p:txBody>
      </p:sp>
    </p:spTree>
  </p:cSld>
  <p:clrMapOvr>
    <a:masterClrMapping/>
  </p:clrMapOvr>
  <p:transition>
    <p:comb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61475" name="Oval 3"/>
          <p:cNvSpPr>
            <a:spLocks noChangeArrowheads="1"/>
          </p:cNvSpPr>
          <p:nvPr/>
        </p:nvSpPr>
        <p:spPr bwMode="auto">
          <a:xfrm>
            <a:off x="609600" y="304800"/>
            <a:ext cx="7543800" cy="1524000"/>
          </a:xfrm>
          <a:prstGeom prst="ellipse">
            <a:avLst/>
          </a:prstGeom>
          <a:gradFill rotWithShape="0">
            <a:gsLst>
              <a:gs pos="0">
                <a:srgbClr val="00CC00"/>
              </a:gs>
              <a:gs pos="50000">
                <a:schemeClr val="bg1"/>
              </a:gs>
              <a:gs pos="100000">
                <a:srgbClr val="00CC00"/>
              </a:gs>
            </a:gsLst>
            <a:lin ang="5400000" scaled="1"/>
          </a:gradFill>
          <a:ln w="9525">
            <a:noFill/>
            <a:round/>
            <a:headEnd/>
            <a:tailEnd/>
          </a:ln>
          <a:effectLst/>
        </p:spPr>
        <p:txBody>
          <a:bodyPr wrap="none" anchor="ctr"/>
          <a:lstStyle/>
          <a:p>
            <a:pPr algn="ctr">
              <a:lnSpc>
                <a:spcPct val="90000"/>
              </a:lnSpc>
              <a:defRPr/>
            </a:pPr>
            <a:r>
              <a:rPr lang="zh-TW" altLang="en-US" sz="4000" b="1">
                <a:latin typeface="Times New Roman" pitchFamily="18" charset="0"/>
                <a:ea typeface="標楷體" pitchFamily="65" charset="-120"/>
              </a:rPr>
              <a:t>冰山現象</a:t>
            </a:r>
          </a:p>
          <a:p>
            <a:pPr algn="ctr">
              <a:lnSpc>
                <a:spcPct val="90000"/>
              </a:lnSpc>
              <a:defRPr/>
            </a:pPr>
            <a:r>
              <a:rPr lang="zh-TW" altLang="en-US" sz="4000" b="1">
                <a:latin typeface="Times New Roman" pitchFamily="18" charset="0"/>
                <a:ea typeface="標楷體" pitchFamily="65" charset="-120"/>
              </a:rPr>
              <a:t>（</a:t>
            </a:r>
            <a:r>
              <a:rPr lang="en-US" altLang="zh-TW" sz="4000" b="1">
                <a:latin typeface="Times New Roman" pitchFamily="18" charset="0"/>
                <a:ea typeface="標楷體" pitchFamily="65" charset="-120"/>
              </a:rPr>
              <a:t>the iceberg phenomenon</a:t>
            </a:r>
            <a:r>
              <a:rPr lang="zh-TW" altLang="en-US" sz="4000" b="1">
                <a:latin typeface="Times New Roman" pitchFamily="18" charset="0"/>
                <a:ea typeface="標楷體" pitchFamily="65" charset="-120"/>
              </a:rPr>
              <a:t>）</a:t>
            </a:r>
          </a:p>
        </p:txBody>
      </p:sp>
      <p:sp>
        <p:nvSpPr>
          <p:cNvPr id="68612" name="Text Box 4"/>
          <p:cNvSpPr txBox="1">
            <a:spLocks noChangeArrowheads="1"/>
          </p:cNvSpPr>
          <p:nvPr/>
        </p:nvSpPr>
        <p:spPr bwMode="auto">
          <a:xfrm>
            <a:off x="609600" y="2057400"/>
            <a:ext cx="7499350" cy="457200"/>
          </a:xfrm>
          <a:prstGeom prst="rect">
            <a:avLst/>
          </a:prstGeom>
          <a:noFill/>
          <a:ln w="9525">
            <a:noFill/>
            <a:miter lim="800000"/>
            <a:headEnd/>
            <a:tailEnd/>
          </a:ln>
        </p:spPr>
        <p:txBody>
          <a:bodyPr wrap="none">
            <a:spAutoFit/>
          </a:bodyPr>
          <a:lstStyle/>
          <a:p>
            <a:r>
              <a:rPr lang="zh-TW" altLang="en-US" sz="2400" b="1">
                <a:solidFill>
                  <a:srgbClr val="3333CC"/>
                </a:solidFill>
                <a:latin typeface="Times New Roman" pitchFamily="18" charset="0"/>
              </a:rPr>
              <a:t>老人通常會隱瞞或少報自己的醫療或社會問題，因為：</a:t>
            </a:r>
          </a:p>
        </p:txBody>
      </p:sp>
      <p:sp>
        <p:nvSpPr>
          <p:cNvPr id="68613" name="Text Box 5"/>
          <p:cNvSpPr txBox="1">
            <a:spLocks noChangeArrowheads="1"/>
          </p:cNvSpPr>
          <p:nvPr/>
        </p:nvSpPr>
        <p:spPr bwMode="auto">
          <a:xfrm>
            <a:off x="2438400" y="2587625"/>
            <a:ext cx="5446713" cy="3952875"/>
          </a:xfrm>
          <a:prstGeom prst="rect">
            <a:avLst/>
          </a:prstGeom>
          <a:noFill/>
          <a:ln w="9525">
            <a:noFill/>
            <a:miter lim="800000"/>
            <a:headEnd/>
            <a:tailEnd/>
          </a:ln>
        </p:spPr>
        <p:txBody>
          <a:bodyPr>
            <a:spAutoFit/>
          </a:bodyPr>
          <a:lstStyle/>
          <a:p>
            <a:pPr>
              <a:spcBef>
                <a:spcPct val="15000"/>
              </a:spcBef>
            </a:pPr>
            <a:r>
              <a:rPr lang="zh-TW" altLang="en-US" sz="2800" b="1">
                <a:solidFill>
                  <a:srgbClr val="000066"/>
                </a:solidFill>
                <a:latin typeface="Times New Roman" pitchFamily="18" charset="0"/>
                <a:ea typeface="標楷體" pitchFamily="65" charset="-120"/>
              </a:rPr>
              <a:t>害怕住院</a:t>
            </a:r>
            <a:r>
              <a:rPr lang="en-US" altLang="zh-CN" sz="2800" b="1">
                <a:solidFill>
                  <a:srgbClr val="000066"/>
                </a:solidFill>
                <a:latin typeface="Times New Roman" pitchFamily="18" charset="0"/>
                <a:ea typeface="標楷體" pitchFamily="65" charset="-120"/>
              </a:rPr>
              <a:t>-</a:t>
            </a:r>
            <a:r>
              <a:rPr lang="zh-CN" altLang="en-US" sz="2800" b="1">
                <a:solidFill>
                  <a:srgbClr val="000066"/>
                </a:solidFill>
                <a:latin typeface="Times New Roman" pitchFamily="18" charset="0"/>
                <a:ea typeface="標楷體" pitchFamily="65" charset="-120"/>
              </a:rPr>
              <a:t>白色巨塔</a:t>
            </a:r>
            <a:r>
              <a:rPr lang="en-US" altLang="zh-CN" sz="2800" b="1">
                <a:solidFill>
                  <a:srgbClr val="000066"/>
                </a:solidFill>
                <a:latin typeface="Times New Roman" pitchFamily="18" charset="0"/>
                <a:ea typeface="標楷體" pitchFamily="65" charset="-120"/>
              </a:rPr>
              <a:t>-</a:t>
            </a:r>
            <a:endParaRPr lang="en-US" altLang="zh-TW" sz="2800" b="1">
              <a:solidFill>
                <a:srgbClr val="000066"/>
              </a:solidFill>
              <a:latin typeface="Times New Roman" pitchFamily="18" charset="0"/>
              <a:ea typeface="標楷體" pitchFamily="65" charset="-120"/>
            </a:endParaRPr>
          </a:p>
          <a:p>
            <a:pPr>
              <a:spcBef>
                <a:spcPct val="15000"/>
              </a:spcBef>
            </a:pPr>
            <a:r>
              <a:rPr lang="zh-TW" altLang="en-US" sz="2800" b="1">
                <a:solidFill>
                  <a:srgbClr val="000066"/>
                </a:solidFill>
                <a:latin typeface="Times New Roman" pitchFamily="18" charset="0"/>
                <a:ea typeface="標楷體" pitchFamily="65" charset="-120"/>
              </a:rPr>
              <a:t>害怕不愉快的</a:t>
            </a:r>
            <a:r>
              <a:rPr lang="zh-CN" altLang="en-US" sz="2800" b="1">
                <a:solidFill>
                  <a:srgbClr val="000066"/>
                </a:solidFill>
                <a:latin typeface="Times New Roman" pitchFamily="18" charset="0"/>
                <a:ea typeface="標楷體" pitchFamily="65" charset="-120"/>
              </a:rPr>
              <a:t>身心</a:t>
            </a:r>
            <a:r>
              <a:rPr lang="zh-TW" altLang="en-US" sz="2800" b="1">
                <a:solidFill>
                  <a:srgbClr val="000066"/>
                </a:solidFill>
                <a:latin typeface="Times New Roman" pitchFamily="18" charset="0"/>
                <a:ea typeface="標楷體" pitchFamily="65" charset="-120"/>
              </a:rPr>
              <a:t>檢查</a:t>
            </a:r>
          </a:p>
          <a:p>
            <a:pPr>
              <a:spcBef>
                <a:spcPct val="15000"/>
              </a:spcBef>
            </a:pPr>
            <a:r>
              <a:rPr lang="zh-TW" altLang="en-US" sz="2800" b="1">
                <a:solidFill>
                  <a:srgbClr val="000066"/>
                </a:solidFill>
                <a:latin typeface="Times New Roman" pitchFamily="18" charset="0"/>
                <a:ea typeface="標楷體" pitchFamily="65" charset="-120"/>
              </a:rPr>
              <a:t>害怕吃藥打針</a:t>
            </a:r>
            <a:r>
              <a:rPr lang="zh-TW" altLang="zh-CN" sz="2800" b="1">
                <a:solidFill>
                  <a:srgbClr val="000066"/>
                </a:solidFill>
                <a:latin typeface="Times New Roman" pitchFamily="18" charset="0"/>
                <a:ea typeface="標楷體" pitchFamily="65" charset="-120"/>
              </a:rPr>
              <a:t> </a:t>
            </a:r>
            <a:r>
              <a:rPr lang="en-US" altLang="zh-CN" sz="2800" b="1">
                <a:solidFill>
                  <a:srgbClr val="000066"/>
                </a:solidFill>
                <a:latin typeface="Times New Roman" pitchFamily="18" charset="0"/>
                <a:ea typeface="標楷體" pitchFamily="65" charset="-120"/>
              </a:rPr>
              <a:t>–</a:t>
            </a:r>
            <a:r>
              <a:rPr lang="zh-CN" altLang="en-US" sz="2800" b="1">
                <a:solidFill>
                  <a:srgbClr val="000066"/>
                </a:solidFill>
                <a:latin typeface="Times New Roman" pitchFamily="18" charset="0"/>
                <a:ea typeface="標楷體" pitchFamily="65" charset="-120"/>
              </a:rPr>
              <a:t>受刑</a:t>
            </a:r>
            <a:r>
              <a:rPr lang="en-US" altLang="zh-CN" sz="2800" b="1">
                <a:solidFill>
                  <a:srgbClr val="000066"/>
                </a:solidFill>
                <a:latin typeface="Times New Roman" pitchFamily="18" charset="0"/>
                <a:ea typeface="標楷體" pitchFamily="65" charset="-120"/>
              </a:rPr>
              <a:t>-</a:t>
            </a:r>
            <a:endParaRPr lang="en-US" altLang="zh-TW" sz="2800" b="1">
              <a:solidFill>
                <a:srgbClr val="000066"/>
              </a:solidFill>
              <a:latin typeface="Times New Roman" pitchFamily="18" charset="0"/>
              <a:ea typeface="標楷體" pitchFamily="65" charset="-120"/>
            </a:endParaRPr>
          </a:p>
          <a:p>
            <a:pPr>
              <a:spcBef>
                <a:spcPct val="15000"/>
              </a:spcBef>
            </a:pPr>
            <a:r>
              <a:rPr lang="zh-TW" altLang="en-US" sz="2800" b="1">
                <a:solidFill>
                  <a:srgbClr val="000066"/>
                </a:solidFill>
                <a:latin typeface="Times New Roman" pitchFamily="18" charset="0"/>
                <a:ea typeface="標楷體" pitchFamily="65" charset="-120"/>
              </a:rPr>
              <a:t>擔心被迫住進養護機構</a:t>
            </a:r>
            <a:r>
              <a:rPr lang="zh-TW" altLang="zh-CN" sz="2800" b="1">
                <a:solidFill>
                  <a:srgbClr val="000066"/>
                </a:solidFill>
                <a:latin typeface="Times New Roman" pitchFamily="18" charset="0"/>
                <a:ea typeface="標楷體" pitchFamily="65" charset="-120"/>
              </a:rPr>
              <a:t> </a:t>
            </a:r>
            <a:r>
              <a:rPr lang="en-US" altLang="zh-CN" sz="2800" b="1">
                <a:solidFill>
                  <a:srgbClr val="000066"/>
                </a:solidFill>
                <a:latin typeface="Times New Roman" pitchFamily="18" charset="0"/>
                <a:ea typeface="標楷體" pitchFamily="65" charset="-120"/>
              </a:rPr>
              <a:t>– </a:t>
            </a:r>
            <a:r>
              <a:rPr lang="zh-CN" altLang="en-US" sz="2800" b="1">
                <a:solidFill>
                  <a:srgbClr val="000066"/>
                </a:solidFill>
                <a:latin typeface="Times New Roman" pitchFamily="18" charset="0"/>
                <a:ea typeface="標楷體" pitchFamily="65" charset="-120"/>
              </a:rPr>
              <a:t>禁閉 </a:t>
            </a:r>
            <a:r>
              <a:rPr lang="en-US" altLang="zh-CN" sz="2800" b="1">
                <a:solidFill>
                  <a:srgbClr val="000066"/>
                </a:solidFill>
                <a:latin typeface="Times New Roman" pitchFamily="18" charset="0"/>
                <a:ea typeface="標楷體" pitchFamily="65" charset="-120"/>
              </a:rPr>
              <a:t>-</a:t>
            </a:r>
            <a:endParaRPr lang="en-US" altLang="zh-TW" sz="2800" b="1">
              <a:solidFill>
                <a:srgbClr val="000066"/>
              </a:solidFill>
              <a:latin typeface="Times New Roman" pitchFamily="18" charset="0"/>
              <a:ea typeface="標楷體" pitchFamily="65" charset="-120"/>
            </a:endParaRPr>
          </a:p>
          <a:p>
            <a:pPr>
              <a:spcBef>
                <a:spcPct val="15000"/>
              </a:spcBef>
            </a:pPr>
            <a:r>
              <a:rPr lang="zh-TW" altLang="en-US" sz="2800" b="1">
                <a:solidFill>
                  <a:srgbClr val="000066"/>
                </a:solidFill>
                <a:latin typeface="Times New Roman" pitchFamily="18" charset="0"/>
                <a:ea typeface="標楷體" pitchFamily="65" charset="-120"/>
              </a:rPr>
              <a:t>缺乏</a:t>
            </a:r>
            <a:r>
              <a:rPr lang="zh-CN" altLang="en-US" sz="2800" b="1">
                <a:solidFill>
                  <a:srgbClr val="000066"/>
                </a:solidFill>
                <a:latin typeface="Times New Roman" pitchFamily="18" charset="0"/>
                <a:ea typeface="標楷體" pitchFamily="65" charset="-120"/>
              </a:rPr>
              <a:t>適當</a:t>
            </a:r>
            <a:r>
              <a:rPr lang="zh-TW" altLang="en-US" sz="2800" b="1">
                <a:solidFill>
                  <a:srgbClr val="000066"/>
                </a:solidFill>
                <a:latin typeface="Times New Roman" pitchFamily="18" charset="0"/>
                <a:ea typeface="標楷體" pitchFamily="65" charset="-120"/>
              </a:rPr>
              <a:t>資訊</a:t>
            </a:r>
            <a:r>
              <a:rPr lang="zh-TW" altLang="zh-CN" sz="2800" b="1">
                <a:solidFill>
                  <a:srgbClr val="000066"/>
                </a:solidFill>
                <a:latin typeface="Times New Roman" pitchFamily="18" charset="0"/>
                <a:ea typeface="標楷體" pitchFamily="65" charset="-120"/>
              </a:rPr>
              <a:t> </a:t>
            </a:r>
            <a:r>
              <a:rPr lang="en-US" altLang="zh-CN" sz="2800" b="1">
                <a:solidFill>
                  <a:srgbClr val="000066"/>
                </a:solidFill>
                <a:latin typeface="Times New Roman" pitchFamily="18" charset="0"/>
                <a:ea typeface="標楷體" pitchFamily="65" charset="-120"/>
              </a:rPr>
              <a:t>– </a:t>
            </a:r>
            <a:r>
              <a:rPr lang="zh-CN" altLang="en-US" sz="2800" b="1">
                <a:solidFill>
                  <a:srgbClr val="000066"/>
                </a:solidFill>
                <a:latin typeface="Times New Roman" pitchFamily="18" charset="0"/>
                <a:ea typeface="標楷體" pitchFamily="65" charset="-120"/>
              </a:rPr>
              <a:t>怕被嘲笑 </a:t>
            </a:r>
            <a:r>
              <a:rPr lang="en-US" altLang="zh-CN" sz="2800" b="1">
                <a:solidFill>
                  <a:srgbClr val="000066"/>
                </a:solidFill>
                <a:latin typeface="Times New Roman" pitchFamily="18" charset="0"/>
                <a:ea typeface="標楷體" pitchFamily="65" charset="-120"/>
              </a:rPr>
              <a:t>-</a:t>
            </a:r>
            <a:endParaRPr lang="en-US" altLang="zh-TW" sz="2800" b="1">
              <a:solidFill>
                <a:srgbClr val="000066"/>
              </a:solidFill>
              <a:latin typeface="Times New Roman" pitchFamily="18" charset="0"/>
              <a:ea typeface="標楷體" pitchFamily="65" charset="-120"/>
            </a:endParaRPr>
          </a:p>
          <a:p>
            <a:pPr>
              <a:spcBef>
                <a:spcPct val="15000"/>
              </a:spcBef>
            </a:pPr>
            <a:r>
              <a:rPr lang="zh-TW" altLang="en-US" sz="2800" b="1">
                <a:solidFill>
                  <a:srgbClr val="000066"/>
                </a:solidFill>
                <a:latin typeface="Times New Roman" pitchFamily="18" charset="0"/>
                <a:ea typeface="標楷體" pitchFamily="65" charset="-120"/>
              </a:rPr>
              <a:t>認為醫生無法治療自己的疾病</a:t>
            </a:r>
          </a:p>
          <a:p>
            <a:pPr>
              <a:spcBef>
                <a:spcPct val="15000"/>
              </a:spcBef>
            </a:pPr>
            <a:r>
              <a:rPr lang="zh-TW" altLang="en-US" sz="2800" b="1">
                <a:solidFill>
                  <a:srgbClr val="000066"/>
                </a:solidFill>
                <a:latin typeface="Times New Roman" pitchFamily="18" charset="0"/>
                <a:ea typeface="標楷體" pitchFamily="65" charset="-120"/>
              </a:rPr>
              <a:t>對健康的期待並不太高</a:t>
            </a:r>
          </a:p>
          <a:p>
            <a:pPr>
              <a:spcBef>
                <a:spcPct val="15000"/>
              </a:spcBef>
            </a:pPr>
            <a:r>
              <a:rPr lang="zh-TW" altLang="en-US" sz="2800" b="1">
                <a:solidFill>
                  <a:srgbClr val="000066"/>
                </a:solidFill>
                <a:latin typeface="Times New Roman" pitchFamily="18" charset="0"/>
                <a:ea typeface="標楷體" pitchFamily="65" charset="-120"/>
              </a:rPr>
              <a:t>無法找出自己的問題所在</a:t>
            </a:r>
          </a:p>
        </p:txBody>
      </p:sp>
      <p:pic>
        <p:nvPicPr>
          <p:cNvPr id="68614" name="Picture 6" descr="紫色手"/>
          <p:cNvPicPr>
            <a:picLocks noChangeAspect="1" noChangeArrowheads="1" noCrop="1"/>
          </p:cNvPicPr>
          <p:nvPr/>
        </p:nvPicPr>
        <p:blipFill>
          <a:blip r:embed="rId4"/>
          <a:srcRect/>
          <a:stretch>
            <a:fillRect/>
          </a:stretch>
        </p:blipFill>
        <p:spPr bwMode="auto">
          <a:xfrm>
            <a:off x="1981200" y="2743200"/>
            <a:ext cx="533400" cy="304800"/>
          </a:xfrm>
          <a:prstGeom prst="rect">
            <a:avLst/>
          </a:prstGeom>
          <a:noFill/>
          <a:ln w="9525">
            <a:noFill/>
            <a:miter lim="800000"/>
            <a:headEnd/>
            <a:tailEnd/>
          </a:ln>
        </p:spPr>
      </p:pic>
      <p:pic>
        <p:nvPicPr>
          <p:cNvPr id="68615" name="Picture 7" descr="紫色手"/>
          <p:cNvPicPr>
            <a:picLocks noChangeAspect="1" noChangeArrowheads="1" noCrop="1"/>
          </p:cNvPicPr>
          <p:nvPr/>
        </p:nvPicPr>
        <p:blipFill>
          <a:blip r:embed="rId4"/>
          <a:srcRect/>
          <a:stretch>
            <a:fillRect/>
          </a:stretch>
        </p:blipFill>
        <p:spPr bwMode="auto">
          <a:xfrm>
            <a:off x="1981200" y="3200400"/>
            <a:ext cx="533400" cy="304800"/>
          </a:xfrm>
          <a:prstGeom prst="rect">
            <a:avLst/>
          </a:prstGeom>
          <a:noFill/>
          <a:ln w="9525">
            <a:noFill/>
            <a:miter lim="800000"/>
            <a:headEnd/>
            <a:tailEnd/>
          </a:ln>
        </p:spPr>
      </p:pic>
      <p:pic>
        <p:nvPicPr>
          <p:cNvPr id="68616" name="Picture 8" descr="紫色手"/>
          <p:cNvPicPr>
            <a:picLocks noChangeAspect="1" noChangeArrowheads="1" noCrop="1"/>
          </p:cNvPicPr>
          <p:nvPr/>
        </p:nvPicPr>
        <p:blipFill>
          <a:blip r:embed="rId4"/>
          <a:srcRect/>
          <a:stretch>
            <a:fillRect/>
          </a:stretch>
        </p:blipFill>
        <p:spPr bwMode="auto">
          <a:xfrm>
            <a:off x="1981200" y="3657600"/>
            <a:ext cx="533400" cy="304800"/>
          </a:xfrm>
          <a:prstGeom prst="rect">
            <a:avLst/>
          </a:prstGeom>
          <a:noFill/>
          <a:ln w="9525">
            <a:noFill/>
            <a:miter lim="800000"/>
            <a:headEnd/>
            <a:tailEnd/>
          </a:ln>
        </p:spPr>
      </p:pic>
      <p:pic>
        <p:nvPicPr>
          <p:cNvPr id="68617" name="Picture 9" descr="紫色手"/>
          <p:cNvPicPr>
            <a:picLocks noChangeAspect="1" noChangeArrowheads="1" noCrop="1"/>
          </p:cNvPicPr>
          <p:nvPr/>
        </p:nvPicPr>
        <p:blipFill>
          <a:blip r:embed="rId4"/>
          <a:srcRect/>
          <a:stretch>
            <a:fillRect/>
          </a:stretch>
        </p:blipFill>
        <p:spPr bwMode="auto">
          <a:xfrm>
            <a:off x="1981200" y="4191000"/>
            <a:ext cx="533400" cy="304800"/>
          </a:xfrm>
          <a:prstGeom prst="rect">
            <a:avLst/>
          </a:prstGeom>
          <a:noFill/>
          <a:ln w="9525">
            <a:noFill/>
            <a:miter lim="800000"/>
            <a:headEnd/>
            <a:tailEnd/>
          </a:ln>
        </p:spPr>
      </p:pic>
      <p:pic>
        <p:nvPicPr>
          <p:cNvPr id="68618" name="Picture 10" descr="紫色手"/>
          <p:cNvPicPr>
            <a:picLocks noChangeAspect="1" noChangeArrowheads="1" noCrop="1"/>
          </p:cNvPicPr>
          <p:nvPr/>
        </p:nvPicPr>
        <p:blipFill>
          <a:blip r:embed="rId4"/>
          <a:srcRect/>
          <a:stretch>
            <a:fillRect/>
          </a:stretch>
        </p:blipFill>
        <p:spPr bwMode="auto">
          <a:xfrm>
            <a:off x="1981200" y="4724400"/>
            <a:ext cx="533400" cy="304800"/>
          </a:xfrm>
          <a:prstGeom prst="rect">
            <a:avLst/>
          </a:prstGeom>
          <a:noFill/>
          <a:ln w="9525">
            <a:noFill/>
            <a:miter lim="800000"/>
            <a:headEnd/>
            <a:tailEnd/>
          </a:ln>
        </p:spPr>
      </p:pic>
      <p:pic>
        <p:nvPicPr>
          <p:cNvPr id="68619" name="Picture 11" descr="紫色手"/>
          <p:cNvPicPr>
            <a:picLocks noChangeAspect="1" noChangeArrowheads="1" noCrop="1"/>
          </p:cNvPicPr>
          <p:nvPr/>
        </p:nvPicPr>
        <p:blipFill>
          <a:blip r:embed="rId4"/>
          <a:srcRect/>
          <a:stretch>
            <a:fillRect/>
          </a:stretch>
        </p:blipFill>
        <p:spPr bwMode="auto">
          <a:xfrm>
            <a:off x="1981200" y="5181600"/>
            <a:ext cx="533400" cy="304800"/>
          </a:xfrm>
          <a:prstGeom prst="rect">
            <a:avLst/>
          </a:prstGeom>
          <a:noFill/>
          <a:ln w="9525">
            <a:noFill/>
            <a:miter lim="800000"/>
            <a:headEnd/>
            <a:tailEnd/>
          </a:ln>
        </p:spPr>
      </p:pic>
      <p:pic>
        <p:nvPicPr>
          <p:cNvPr id="68620" name="Picture 12" descr="紫色手"/>
          <p:cNvPicPr>
            <a:picLocks noChangeAspect="1" noChangeArrowheads="1" noCrop="1"/>
          </p:cNvPicPr>
          <p:nvPr/>
        </p:nvPicPr>
        <p:blipFill>
          <a:blip r:embed="rId4"/>
          <a:srcRect/>
          <a:stretch>
            <a:fillRect/>
          </a:stretch>
        </p:blipFill>
        <p:spPr bwMode="auto">
          <a:xfrm>
            <a:off x="1981200" y="5715000"/>
            <a:ext cx="533400" cy="304800"/>
          </a:xfrm>
          <a:prstGeom prst="rect">
            <a:avLst/>
          </a:prstGeom>
          <a:noFill/>
          <a:ln w="9525">
            <a:noFill/>
            <a:miter lim="800000"/>
            <a:headEnd/>
            <a:tailEnd/>
          </a:ln>
        </p:spPr>
      </p:pic>
      <p:pic>
        <p:nvPicPr>
          <p:cNvPr id="68621" name="Picture 13" descr="紫色手"/>
          <p:cNvPicPr>
            <a:picLocks noChangeAspect="1" noChangeArrowheads="1" noCrop="1"/>
          </p:cNvPicPr>
          <p:nvPr/>
        </p:nvPicPr>
        <p:blipFill>
          <a:blip r:embed="rId4"/>
          <a:srcRect/>
          <a:stretch>
            <a:fillRect/>
          </a:stretch>
        </p:blipFill>
        <p:spPr bwMode="auto">
          <a:xfrm>
            <a:off x="1981200" y="6172200"/>
            <a:ext cx="533400" cy="3048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高血壓</a:t>
            </a:r>
            <a:endParaRPr lang="zh-TW" altLang="en-US" dirty="0"/>
          </a:p>
        </p:txBody>
      </p:sp>
      <p:pic>
        <p:nvPicPr>
          <p:cNvPr id="9219" name="Picture 5" descr="http://cu.ttc.edu.tw/osa/health/uploads/img44dc3971c3d68.jpg"/>
          <p:cNvPicPr>
            <a:picLocks noGrp="1" noChangeAspect="1" noChangeArrowheads="1"/>
          </p:cNvPicPr>
          <p:nvPr>
            <p:ph idx="1"/>
          </p:nvPr>
        </p:nvPicPr>
        <p:blipFill>
          <a:blip r:embed="rId2"/>
          <a:srcRect/>
          <a:stretch>
            <a:fillRect/>
          </a:stretch>
        </p:blipFill>
        <p:spPr>
          <a:xfrm>
            <a:off x="527050" y="2786063"/>
            <a:ext cx="8259763" cy="3741737"/>
          </a:xfrm>
          <a:noFill/>
        </p:spPr>
      </p:pic>
      <p:pic>
        <p:nvPicPr>
          <p:cNvPr id="9220" name="Picture 7" descr="https://sp2.yimg.com/ib/th?id=HN.608016783374618010&amp;pid=15.1"/>
          <p:cNvPicPr>
            <a:picLocks noChangeAspect="1" noChangeArrowheads="1"/>
          </p:cNvPicPr>
          <p:nvPr/>
        </p:nvPicPr>
        <p:blipFill>
          <a:blip r:embed="rId3"/>
          <a:srcRect/>
          <a:stretch>
            <a:fillRect/>
          </a:stretch>
        </p:blipFill>
        <p:spPr bwMode="auto">
          <a:xfrm>
            <a:off x="214313" y="142875"/>
            <a:ext cx="2428875" cy="2332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ppt_x"/>
                                          </p:val>
                                        </p:tav>
                                        <p:tav tm="100000">
                                          <p:val>
                                            <p:strVal val="#ppt_x"/>
                                          </p:val>
                                        </p:tav>
                                      </p:tavLst>
                                    </p:anim>
                                    <p:anim calcmode="lin" valueType="num">
                                      <p:cBhvr additive="base">
                                        <p:cTn id="8"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sp>
        <p:nvSpPr>
          <p:cNvPr id="69635" name="Rectangle 2"/>
          <p:cNvSpPr>
            <a:spLocks noGrp="1" noChangeArrowheads="1"/>
          </p:cNvSpPr>
          <p:nvPr>
            <p:ph idx="1"/>
          </p:nvPr>
        </p:nvSpPr>
        <p:spPr/>
        <p:txBody>
          <a:bodyPr/>
          <a:lstStyle/>
          <a:p>
            <a:r>
              <a:rPr lang="zh-TW" altLang="en-US" smtClean="0"/>
              <a:t>第二節  老人用藥常見的問題</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70659" name="內容版面配置區 2"/>
          <p:cNvSpPr>
            <a:spLocks noGrp="1"/>
          </p:cNvSpPr>
          <p:nvPr>
            <p:ph idx="1"/>
          </p:nvPr>
        </p:nvSpPr>
        <p:spPr/>
        <p:txBody>
          <a:bodyPr/>
          <a:lstStyle/>
          <a:p>
            <a:r>
              <a:rPr lang="zh-TW" altLang="en-US" smtClean="0"/>
              <a:t>壹、多藥併用</a:t>
            </a:r>
          </a:p>
          <a:p>
            <a:pPr lvl="1"/>
            <a:r>
              <a:rPr lang="en-US" altLang="zh-TW" smtClean="0"/>
              <a:t>(</a:t>
            </a:r>
            <a:r>
              <a:rPr lang="zh-TW" altLang="en-US" smtClean="0"/>
              <a:t>一</a:t>
            </a:r>
            <a:r>
              <a:rPr lang="en-US" altLang="zh-TW" smtClean="0"/>
              <a:t>)</a:t>
            </a:r>
            <a:r>
              <a:rPr lang="zh-TW" altLang="en-US" smtClean="0"/>
              <a:t>多藥併用的原因</a:t>
            </a:r>
          </a:p>
          <a:p>
            <a:pPr lvl="3"/>
            <a:r>
              <a:rPr lang="zh-TW" altLang="en-US" smtClean="0"/>
              <a:t>造成多藥併用的原因很廣，包括生理、社會文化等會影響老年人用藥及醫師處方給藥的因素。</a:t>
            </a:r>
          </a:p>
          <a:p>
            <a:endParaRPr lang="zh-TW" alt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71683" name="內容版面配置區 2"/>
          <p:cNvSpPr>
            <a:spLocks noGrp="1"/>
          </p:cNvSpPr>
          <p:nvPr>
            <p:ph idx="1"/>
          </p:nvPr>
        </p:nvSpPr>
        <p:spPr/>
        <p:txBody>
          <a:bodyPr/>
          <a:lstStyle/>
          <a:p>
            <a:pPr lvl="2"/>
            <a:r>
              <a:rPr lang="zh-TW" altLang="en-US" smtClean="0"/>
              <a:t>其常見多藥併用的原因有：</a:t>
            </a:r>
          </a:p>
          <a:p>
            <a:pPr lvl="3"/>
            <a:r>
              <a:rPr lang="en-US" altLang="zh-TW" smtClean="0"/>
              <a:t>1.</a:t>
            </a:r>
            <a:r>
              <a:rPr lang="zh-TW" altLang="en-US" smtClean="0"/>
              <a:t>多種症狀並存。</a:t>
            </a:r>
          </a:p>
          <a:p>
            <a:pPr lvl="3"/>
            <a:r>
              <a:rPr lang="en-US" altLang="zh-TW" smtClean="0"/>
              <a:t>2.</a:t>
            </a:r>
            <a:r>
              <a:rPr lang="zh-TW" altLang="en-US" smtClean="0"/>
              <a:t>多種疾病並存。</a:t>
            </a:r>
          </a:p>
          <a:p>
            <a:pPr lvl="3"/>
            <a:r>
              <a:rPr lang="en-US" altLang="zh-TW" smtClean="0"/>
              <a:t>3.</a:t>
            </a:r>
            <a:r>
              <a:rPr lang="zh-TW" altLang="en-US" smtClean="0"/>
              <a:t>同時看多位不同醫師。</a:t>
            </a:r>
          </a:p>
          <a:p>
            <a:pPr lvl="3"/>
            <a:r>
              <a:rPr lang="en-US" altLang="zh-TW" smtClean="0"/>
              <a:t>4.</a:t>
            </a:r>
            <a:r>
              <a:rPr lang="zh-TW" altLang="en-US" smtClean="0"/>
              <a:t>缺乏一位主要醫師負責協調治療計劃。</a:t>
            </a:r>
          </a:p>
          <a:p>
            <a:pPr lvl="3"/>
            <a:r>
              <a:rPr lang="en-US" altLang="zh-TW" smtClean="0"/>
              <a:t>5.</a:t>
            </a:r>
            <a:r>
              <a:rPr lang="zh-TW" altLang="en-US" smtClean="0"/>
              <a:t>藥物治療計劃的改變。</a:t>
            </a:r>
          </a:p>
          <a:p>
            <a:pPr lvl="3"/>
            <a:r>
              <a:rPr lang="en-US" altLang="zh-TW" smtClean="0"/>
              <a:t>6.</a:t>
            </a:r>
            <a:r>
              <a:rPr lang="zh-TW" altLang="en-US" smtClean="0"/>
              <a:t>自行服藥。</a:t>
            </a:r>
          </a:p>
          <a:p>
            <a:pPr lvl="3"/>
            <a:r>
              <a:rPr lang="en-US" altLang="zh-TW" smtClean="0"/>
              <a:t>7.</a:t>
            </a:r>
            <a:r>
              <a:rPr lang="zh-TW" altLang="en-US" smtClean="0"/>
              <a:t>錯誤觀念。</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72707" name="內容版面配置區 2"/>
          <p:cNvSpPr>
            <a:spLocks noGrp="1"/>
          </p:cNvSpPr>
          <p:nvPr>
            <p:ph idx="1"/>
          </p:nvPr>
        </p:nvSpPr>
        <p:spPr/>
        <p:txBody>
          <a:bodyPr/>
          <a:lstStyle/>
          <a:p>
            <a:pPr lvl="1"/>
            <a:r>
              <a:rPr lang="en-US" altLang="zh-TW" smtClean="0"/>
              <a:t>(</a:t>
            </a:r>
            <a:r>
              <a:rPr lang="zh-TW" altLang="en-US" smtClean="0"/>
              <a:t>二</a:t>
            </a:r>
            <a:r>
              <a:rPr lang="en-US" altLang="zh-TW" smtClean="0"/>
              <a:t>)</a:t>
            </a:r>
            <a:r>
              <a:rPr lang="zh-TW" altLang="en-US" smtClean="0"/>
              <a:t>減少多藥併用的方法</a:t>
            </a:r>
          </a:p>
          <a:p>
            <a:pPr lvl="2"/>
            <a:r>
              <a:rPr lang="zh-TW" altLang="en-US" smtClean="0"/>
              <a:t>護理人員可從下面幾個方面著手以減少或避免老年患者多藥併用的發生：</a:t>
            </a:r>
          </a:p>
          <a:p>
            <a:pPr lvl="3"/>
            <a:r>
              <a:rPr lang="en-US" altLang="zh-TW" smtClean="0"/>
              <a:t>1.</a:t>
            </a:r>
            <a:r>
              <a:rPr lang="zh-TW" altLang="en-US" smtClean="0"/>
              <a:t>辨認老人常見多藥併用的行為：</a:t>
            </a:r>
          </a:p>
          <a:p>
            <a:pPr lvl="3"/>
            <a:r>
              <a:rPr lang="en-US" altLang="zh-TW" smtClean="0"/>
              <a:t>2.</a:t>
            </a:r>
            <a:r>
              <a:rPr lang="zh-TW" altLang="en-US" smtClean="0"/>
              <a:t>評估老人用藥的適當性： </a:t>
            </a:r>
          </a:p>
          <a:p>
            <a:pPr lvl="3"/>
            <a:r>
              <a:rPr lang="en-US" altLang="zh-TW" smtClean="0"/>
              <a:t>3.</a:t>
            </a:r>
            <a:r>
              <a:rPr lang="zh-TW" altLang="en-US" smtClean="0"/>
              <a:t>教導病人保持正確、完整的用藥記錄：</a:t>
            </a:r>
          </a:p>
          <a:p>
            <a:pPr lvl="3"/>
            <a:r>
              <a:rPr lang="en-US" altLang="zh-TW" smtClean="0"/>
              <a:t>4.</a:t>
            </a:r>
            <a:r>
              <a:rPr lang="zh-TW" altLang="en-US" smtClean="0"/>
              <a:t>教導老人及家屬，處方及非處方藥物的合併症。</a:t>
            </a:r>
          </a:p>
          <a:p>
            <a:pPr lvl="3"/>
            <a:r>
              <a:rPr lang="en-US" altLang="zh-TW" smtClean="0"/>
              <a:t>5.</a:t>
            </a:r>
            <a:r>
              <a:rPr lang="zh-TW" altLang="en-US" smtClean="0"/>
              <a:t>針對病人的主訴，教導其非藥物的處理方式。 </a:t>
            </a:r>
          </a:p>
          <a:p>
            <a:endParaRPr lang="zh-TW" alt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pic>
        <p:nvPicPr>
          <p:cNvPr id="73731" name="Picture 4" descr="表13-4"/>
          <p:cNvPicPr>
            <a:picLocks noGrp="1" noChangeAspect="1" noChangeArrowheads="1"/>
          </p:cNvPicPr>
          <p:nvPr>
            <p:ph idx="1"/>
          </p:nvPr>
        </p:nvPicPr>
        <p:blipFill>
          <a:blip r:embed="rId2"/>
          <a:srcRect/>
          <a:stretch>
            <a:fillRect/>
          </a:stretch>
        </p:blipFill>
        <p:spPr>
          <a:xfrm>
            <a:off x="1643063" y="2000250"/>
            <a:ext cx="6075362" cy="3590925"/>
          </a:xfr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pic>
        <p:nvPicPr>
          <p:cNvPr id="74755" name="Picture 4" descr="表13-4續"/>
          <p:cNvPicPr>
            <a:picLocks noGrp="1" noChangeAspect="1" noChangeArrowheads="1"/>
          </p:cNvPicPr>
          <p:nvPr>
            <p:ph idx="1"/>
          </p:nvPr>
        </p:nvPicPr>
        <p:blipFill>
          <a:blip r:embed="rId2"/>
          <a:srcRect/>
          <a:stretch>
            <a:fillRect/>
          </a:stretch>
        </p:blipFill>
        <p:spPr>
          <a:xfrm>
            <a:off x="1851025" y="2778125"/>
            <a:ext cx="5441950" cy="2139950"/>
          </a:xfr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pic>
        <p:nvPicPr>
          <p:cNvPr id="75779" name="Picture 4" descr="表13-5"/>
          <p:cNvPicPr>
            <a:picLocks noGrp="1" noChangeAspect="1" noChangeArrowheads="1"/>
          </p:cNvPicPr>
          <p:nvPr>
            <p:ph idx="1"/>
          </p:nvPr>
        </p:nvPicPr>
        <p:blipFill>
          <a:blip r:embed="rId2"/>
          <a:srcRect/>
          <a:stretch>
            <a:fillRect/>
          </a:stretch>
        </p:blipFill>
        <p:spPr>
          <a:xfrm>
            <a:off x="2855913" y="1600200"/>
            <a:ext cx="3432175" cy="4495800"/>
          </a:xfr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76803" name="Rectangle 3"/>
          <p:cNvSpPr>
            <a:spLocks noGrp="1" noChangeArrowheads="1"/>
          </p:cNvSpPr>
          <p:nvPr>
            <p:ph idx="1"/>
          </p:nvPr>
        </p:nvSpPr>
        <p:spPr/>
        <p:txBody>
          <a:bodyPr/>
          <a:lstStyle/>
          <a:p>
            <a:pPr lvl="2"/>
            <a:r>
              <a:rPr lang="zh-TW" altLang="en-US" smtClean="0"/>
              <a:t>常見的藥物不良反應則包括：</a:t>
            </a:r>
          </a:p>
          <a:p>
            <a:pPr lvl="3"/>
            <a:r>
              <a:rPr lang="en-US" altLang="zh-TW" smtClean="0"/>
              <a:t>1.</a:t>
            </a:r>
            <a:r>
              <a:rPr lang="zh-TW" altLang="en-US" smtClean="0"/>
              <a:t>意識／認知程度的改變：</a:t>
            </a:r>
          </a:p>
          <a:p>
            <a:pPr lvl="3"/>
            <a:r>
              <a:rPr lang="en-US" altLang="zh-TW" smtClean="0"/>
              <a:t>2.</a:t>
            </a:r>
            <a:r>
              <a:rPr lang="zh-TW" altLang="en-US" smtClean="0"/>
              <a:t>胃腸不適：</a:t>
            </a:r>
          </a:p>
          <a:p>
            <a:pPr lvl="3"/>
            <a:r>
              <a:rPr lang="en-US" altLang="zh-TW" smtClean="0"/>
              <a:t>3.</a:t>
            </a:r>
            <a:r>
              <a:rPr lang="zh-TW" altLang="en-US" smtClean="0"/>
              <a:t>心血管問題：</a:t>
            </a:r>
          </a:p>
          <a:p>
            <a:pPr lvl="3"/>
            <a:r>
              <a:rPr lang="en-US" altLang="zh-TW" smtClean="0"/>
              <a:t>4.</a:t>
            </a:r>
            <a:r>
              <a:rPr lang="zh-TW" altLang="en-US" smtClean="0"/>
              <a:t>中樞神經：</a:t>
            </a:r>
          </a:p>
          <a:p>
            <a:pPr lvl="3"/>
            <a:r>
              <a:rPr lang="en-US" altLang="zh-TW" smtClean="0"/>
              <a:t>5.</a:t>
            </a:r>
            <a:r>
              <a:rPr lang="zh-TW" altLang="en-US" smtClean="0"/>
              <a:t>活動障礙：</a:t>
            </a:r>
          </a:p>
          <a:p>
            <a:pPr lvl="3"/>
            <a:r>
              <a:rPr lang="en-US" altLang="zh-TW" smtClean="0"/>
              <a:t>6.</a:t>
            </a:r>
            <a:r>
              <a:rPr lang="zh-TW" altLang="en-US" smtClean="0"/>
              <a:t>錐體外束症候</a:t>
            </a:r>
            <a:r>
              <a:rPr lang="en-US" altLang="zh-TW" smtClean="0"/>
              <a:t>(extrapyramide syndrome; EPS)</a:t>
            </a:r>
            <a:r>
              <a:rPr lang="zh-TW" altLang="en-US" smtClean="0"/>
              <a:t>：</a:t>
            </a:r>
          </a:p>
          <a:p>
            <a:pPr lvl="3"/>
            <a:r>
              <a:rPr lang="en-US" altLang="zh-TW" smtClean="0"/>
              <a:t>7.</a:t>
            </a:r>
            <a:r>
              <a:rPr lang="zh-TW" altLang="en-US" smtClean="0"/>
              <a:t>遲發性運動障礙</a:t>
            </a:r>
            <a:r>
              <a:rPr lang="en-US" altLang="zh-TW" smtClean="0"/>
              <a:t>(tardive dyskinesia)</a:t>
            </a:r>
            <a:r>
              <a:rPr lang="zh-TW" altLang="en-US" smtClean="0"/>
              <a:t>：</a:t>
            </a:r>
          </a:p>
          <a:p>
            <a:pPr lvl="3"/>
            <a:r>
              <a:rPr lang="en-US" altLang="zh-TW" smtClean="0"/>
              <a:t>8.</a:t>
            </a:r>
            <a:r>
              <a:rPr lang="zh-TW" altLang="en-US" smtClean="0"/>
              <a:t>抗膽鹼效應：</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pic>
        <p:nvPicPr>
          <p:cNvPr id="77827" name="Picture 4" descr="表13-6"/>
          <p:cNvPicPr>
            <a:picLocks noGrp="1" noChangeAspect="1" noChangeArrowheads="1"/>
          </p:cNvPicPr>
          <p:nvPr>
            <p:ph idx="1"/>
          </p:nvPr>
        </p:nvPicPr>
        <p:blipFill>
          <a:blip r:embed="rId2"/>
          <a:srcRect/>
          <a:stretch>
            <a:fillRect/>
          </a:stretch>
        </p:blipFill>
        <p:spPr>
          <a:xfrm>
            <a:off x="1841500" y="2641600"/>
            <a:ext cx="5461000" cy="2413000"/>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pic>
        <p:nvPicPr>
          <p:cNvPr id="78851" name="Picture 4" descr="表13-9"/>
          <p:cNvPicPr>
            <a:picLocks noGrp="1" noChangeAspect="1" noChangeArrowheads="1"/>
          </p:cNvPicPr>
          <p:nvPr>
            <p:ph idx="1"/>
          </p:nvPr>
        </p:nvPicPr>
        <p:blipFill>
          <a:blip r:embed="rId2"/>
          <a:srcRect/>
          <a:stretch>
            <a:fillRect/>
          </a:stretch>
        </p:blipFill>
        <p:spPr>
          <a:xfrm>
            <a:off x="744538" y="1714500"/>
            <a:ext cx="7686675" cy="3965575"/>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a:xfrm>
            <a:off x="1214438" y="500063"/>
            <a:ext cx="6894512" cy="5500687"/>
          </a:xfr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pic>
        <p:nvPicPr>
          <p:cNvPr id="79875" name="Picture 4" descr="表13-8"/>
          <p:cNvPicPr>
            <a:picLocks noGrp="1" noChangeAspect="1" noChangeArrowheads="1"/>
          </p:cNvPicPr>
          <p:nvPr>
            <p:ph idx="1"/>
          </p:nvPr>
        </p:nvPicPr>
        <p:blipFill>
          <a:blip r:embed="rId2"/>
          <a:srcRect/>
          <a:stretch>
            <a:fillRect/>
          </a:stretch>
        </p:blipFill>
        <p:spPr>
          <a:xfrm>
            <a:off x="1162050" y="1785938"/>
            <a:ext cx="6969125" cy="4214812"/>
          </a:xfr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dirty="0"/>
          </a:p>
        </p:txBody>
      </p:sp>
      <p:pic>
        <p:nvPicPr>
          <p:cNvPr id="80899" name="Picture 4" descr="表13-10"/>
          <p:cNvPicPr>
            <a:picLocks noGrp="1" noChangeAspect="1" noChangeArrowheads="1"/>
          </p:cNvPicPr>
          <p:nvPr>
            <p:ph idx="1"/>
          </p:nvPr>
        </p:nvPicPr>
        <p:blipFill>
          <a:blip r:embed="rId2"/>
          <a:srcRect/>
          <a:stretch>
            <a:fillRect/>
          </a:stretch>
        </p:blipFill>
        <p:spPr>
          <a:xfrm>
            <a:off x="1500188" y="2071688"/>
            <a:ext cx="6477000" cy="3427412"/>
          </a:xfr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endParaRPr lang="zh-TW" altLang="en-US"/>
          </a:p>
        </p:txBody>
      </p:sp>
      <p:sp>
        <p:nvSpPr>
          <p:cNvPr id="81923" name="內容版面配置區 2"/>
          <p:cNvSpPr>
            <a:spLocks noGrp="1"/>
          </p:cNvSpPr>
          <p:nvPr>
            <p:ph idx="1"/>
          </p:nvPr>
        </p:nvSpPr>
        <p:spPr/>
        <p:txBody>
          <a:bodyPr/>
          <a:lstStyle/>
          <a:p>
            <a:endParaRPr lang="zh-TW"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高血壓常見的併發症</a:t>
            </a:r>
            <a:endParaRPr lang="zh-TW" altLang="en-US" dirty="0"/>
          </a:p>
        </p:txBody>
      </p:sp>
      <p:pic>
        <p:nvPicPr>
          <p:cNvPr id="11267" name="Picture 2"/>
          <p:cNvPicPr>
            <a:picLocks noGrp="1" noChangeAspect="1" noChangeArrowheads="1"/>
          </p:cNvPicPr>
          <p:nvPr>
            <p:ph idx="1"/>
          </p:nvPr>
        </p:nvPicPr>
        <p:blipFill>
          <a:blip r:embed="rId2"/>
          <a:srcRect/>
          <a:stretch>
            <a:fillRect/>
          </a:stretch>
        </p:blipFill>
        <p:spPr>
          <a:xfrm>
            <a:off x="1765300" y="1428750"/>
            <a:ext cx="5949950" cy="512762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5284</TotalTime>
  <Words>2174</Words>
  <Application>Microsoft Office PowerPoint</Application>
  <PresentationFormat>如螢幕大小 (4:3)</PresentationFormat>
  <Paragraphs>209</Paragraphs>
  <Slides>82</Slides>
  <Notes>5</Notes>
  <HiddenSlides>0</HiddenSlides>
  <MMClips>1</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82</vt:i4>
      </vt:variant>
    </vt:vector>
  </HeadingPairs>
  <TitlesOfParts>
    <vt:vector size="88" baseType="lpstr">
      <vt:lpstr>Arial</vt:lpstr>
      <vt:lpstr>新細明體</vt:lpstr>
      <vt:lpstr>標楷體</vt:lpstr>
      <vt:lpstr>SimSun</vt:lpstr>
      <vt:lpstr>Times New Roman</vt:lpstr>
      <vt:lpstr>Mountain Top</vt:lpstr>
      <vt:lpstr>老人常見疾病與用藥管理 </vt:lpstr>
      <vt:lpstr>老人定義</vt:lpstr>
      <vt:lpstr>Healthy Elderly   健康的老人</vt:lpstr>
      <vt:lpstr>投影片 4</vt:lpstr>
      <vt:lpstr>投影片 5</vt:lpstr>
      <vt:lpstr>老年人最常見的慢性病</vt:lpstr>
      <vt:lpstr>高血壓</vt:lpstr>
      <vt:lpstr>投影片 8</vt:lpstr>
      <vt:lpstr>高血壓常見的併發症</vt:lpstr>
      <vt:lpstr>投影片 10</vt:lpstr>
      <vt:lpstr>治療</vt:lpstr>
      <vt:lpstr>生活型態的調整</vt:lpstr>
      <vt:lpstr>健走消耗身體熱量表</vt:lpstr>
      <vt:lpstr>白內障</vt:lpstr>
      <vt:lpstr>投影片 15</vt:lpstr>
      <vt:lpstr>投影片 16</vt:lpstr>
      <vt:lpstr>投影片 17</vt:lpstr>
      <vt:lpstr>投影片 18</vt:lpstr>
      <vt:lpstr>治療</vt:lpstr>
      <vt:lpstr>投影片 20</vt:lpstr>
      <vt:lpstr>心臟病的成因</vt:lpstr>
      <vt:lpstr>投影片 22</vt:lpstr>
      <vt:lpstr>投影片 23</vt:lpstr>
      <vt:lpstr>投影片 24</vt:lpstr>
      <vt:lpstr>投影片 25</vt:lpstr>
      <vt:lpstr>投影片 26</vt:lpstr>
      <vt:lpstr>檢查</vt:lpstr>
      <vt:lpstr>投影片 28</vt:lpstr>
      <vt:lpstr>治療</vt:lpstr>
      <vt:lpstr>骨質疏鬆</vt:lpstr>
      <vt:lpstr>投影片 31</vt:lpstr>
      <vt:lpstr>投影片 32</vt:lpstr>
      <vt:lpstr>閩南語的「老倒縮」其實正是 「骨質疏鬆症」在作怪。</vt:lpstr>
      <vt:lpstr>投影片 34</vt:lpstr>
      <vt:lpstr>投影片 35</vt:lpstr>
      <vt:lpstr>投影片 36</vt:lpstr>
      <vt:lpstr>常見鈣片的種類與比較</vt:lpstr>
      <vt:lpstr>投影片 38</vt:lpstr>
      <vt:lpstr>胃潰瘍</vt:lpstr>
      <vt:lpstr>投影片 40</vt:lpstr>
      <vt:lpstr>投影片 41</vt:lpstr>
      <vt:lpstr>胃潰瘍的症狀</vt:lpstr>
      <vt:lpstr>胃潰瘍的預防之道</vt:lpstr>
      <vt:lpstr>治療</vt:lpstr>
      <vt:lpstr>投影片 45</vt:lpstr>
      <vt:lpstr>投影片 46</vt:lpstr>
      <vt:lpstr>投影片 47</vt:lpstr>
      <vt:lpstr>得病了會怎樣？</vt:lpstr>
      <vt:lpstr>治療方式</vt:lpstr>
      <vt:lpstr>類風濕性關節炎</vt:lpstr>
      <vt:lpstr>投影片 51</vt:lpstr>
      <vt:lpstr>投影片 52</vt:lpstr>
      <vt:lpstr>治療方式</vt:lpstr>
      <vt:lpstr>糖尿病</vt:lpstr>
      <vt:lpstr>投影片 55</vt:lpstr>
      <vt:lpstr>投影片 56</vt:lpstr>
      <vt:lpstr>投影片 57</vt:lpstr>
      <vt:lpstr>台灣老人十大死因</vt:lpstr>
      <vt:lpstr>投影片 59</vt:lpstr>
      <vt:lpstr>多重疾病</vt:lpstr>
      <vt:lpstr>成功老化之曲線</vt:lpstr>
      <vt:lpstr>投影片 62</vt:lpstr>
      <vt:lpstr>投影片 63</vt:lpstr>
      <vt:lpstr>投影片 64</vt:lpstr>
      <vt:lpstr>投影片 65</vt:lpstr>
      <vt:lpstr>健康老化之十大秘訣 （Ten Tips for Healthy Aging）</vt:lpstr>
      <vt:lpstr>投影片 67</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vector>
  </TitlesOfParts>
  <Company>下載自 二○○三年 十月二十八日</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老人醫學概論 (Geriatric Medicine-Introduction)</dc:title>
  <dc:creator>ｃｓｗ ◣版權所有 翻印必究◢</dc:creator>
  <cp:lastModifiedBy>USER</cp:lastModifiedBy>
  <cp:revision>273</cp:revision>
  <dcterms:created xsi:type="dcterms:W3CDTF">2008-11-02T06:06:01Z</dcterms:created>
  <dcterms:modified xsi:type="dcterms:W3CDTF">2014-06-16T12:43:03Z</dcterms:modified>
</cp:coreProperties>
</file>